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78" r:id="rId3"/>
    <p:sldId id="258" r:id="rId4"/>
    <p:sldId id="259" r:id="rId5"/>
    <p:sldId id="261" r:id="rId6"/>
    <p:sldId id="268" r:id="rId7"/>
    <p:sldId id="269" r:id="rId8"/>
    <p:sldId id="264" r:id="rId9"/>
    <p:sldId id="275" r:id="rId10"/>
    <p:sldId id="279" r:id="rId11"/>
  </p:sldIdLst>
  <p:sldSz cx="9144000" cy="6858000" type="screen4x3"/>
  <p:notesSz cx="6799263" cy="99298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AAA35"/>
    <a:srgbClr val="C8D4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870" y="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76EF-887C-A046-A71A-C5C18C3A92D8}" type="datetimeFigureOut">
              <a:rPr lang="fr-FR" smtClean="0"/>
              <a:pPr/>
              <a:t>01/09/2020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CF87-6D3A-6948-861A-4E636E7C33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4932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76EF-887C-A046-A71A-C5C18C3A92D8}" type="datetimeFigureOut">
              <a:rPr lang="fr-FR" smtClean="0"/>
              <a:pPr/>
              <a:t>01/09/2020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CF87-6D3A-6948-861A-4E636E7C33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0332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76EF-887C-A046-A71A-C5C18C3A92D8}" type="datetimeFigureOut">
              <a:rPr lang="fr-FR" smtClean="0"/>
              <a:pPr/>
              <a:t>01/09/2020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CF87-6D3A-6948-861A-4E636E7C33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6618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76EF-887C-A046-A71A-C5C18C3A92D8}" type="datetimeFigureOut">
              <a:rPr lang="fr-FR" smtClean="0"/>
              <a:pPr/>
              <a:t>01/09/2020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CF87-6D3A-6948-861A-4E636E7C33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5624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76EF-887C-A046-A71A-C5C18C3A92D8}" type="datetimeFigureOut">
              <a:rPr lang="fr-FR" smtClean="0"/>
              <a:pPr/>
              <a:t>01/09/2020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CF87-6D3A-6948-861A-4E636E7C33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6793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76EF-887C-A046-A71A-C5C18C3A92D8}" type="datetimeFigureOut">
              <a:rPr lang="fr-FR" smtClean="0"/>
              <a:pPr/>
              <a:t>01/09/2020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CF87-6D3A-6948-861A-4E636E7C33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5299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76EF-887C-A046-A71A-C5C18C3A92D8}" type="datetimeFigureOut">
              <a:rPr lang="fr-FR" smtClean="0"/>
              <a:pPr/>
              <a:t>01/09/2020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CF87-6D3A-6948-861A-4E636E7C33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4134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76EF-887C-A046-A71A-C5C18C3A92D8}" type="datetimeFigureOut">
              <a:rPr lang="fr-FR" smtClean="0"/>
              <a:pPr/>
              <a:t>01/09/2020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CF87-6D3A-6948-861A-4E636E7C33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6678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76EF-887C-A046-A71A-C5C18C3A92D8}" type="datetimeFigureOut">
              <a:rPr lang="fr-FR" smtClean="0"/>
              <a:pPr/>
              <a:t>01/09/2020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CF87-6D3A-6948-861A-4E636E7C33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3564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76EF-887C-A046-A71A-C5C18C3A92D8}" type="datetimeFigureOut">
              <a:rPr lang="fr-FR" smtClean="0"/>
              <a:pPr/>
              <a:t>01/09/2020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CF87-6D3A-6948-861A-4E636E7C33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5710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76EF-887C-A046-A71A-C5C18C3A92D8}" type="datetimeFigureOut">
              <a:rPr lang="fr-FR" smtClean="0"/>
              <a:pPr/>
              <a:t>01/09/2020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CF87-6D3A-6948-861A-4E636E7C33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4515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76EF-887C-A046-A71A-C5C18C3A92D8}" type="datetimeFigureOut">
              <a:rPr lang="fr-FR" smtClean="0"/>
              <a:pPr/>
              <a:t>01/09/2020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7CF87-6D3A-6948-861A-4E636E7C33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9258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hajem.moncef@gpe.co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pe.com.t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MONTAGE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5" y="3632548"/>
            <a:ext cx="3634805" cy="2793524"/>
          </a:xfrm>
          <a:prstGeom prst="rect">
            <a:avLst/>
          </a:prstGeom>
        </p:spPr>
      </p:pic>
      <p:pic>
        <p:nvPicPr>
          <p:cNvPr id="5" name="Image 4" descr="powerpo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517" y="-177030"/>
            <a:ext cx="9590949" cy="28534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519600"/>
            <a:ext cx="9180000" cy="36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34807" y="1297618"/>
            <a:ext cx="5179783" cy="867930"/>
          </a:xfr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Solar Grid - </a:t>
            </a:r>
            <a:r>
              <a:rPr lang="en-US" sz="28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Elonglife</a:t>
            </a:r>
            <a:r>
              <a:rPr lang="en-US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 Project</a:t>
            </a:r>
            <a:br>
              <a:rPr lang="en-US" sz="2800" b="1" dirty="0" smtClean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in SOMALIA</a:t>
            </a:r>
            <a:endParaRPr lang="fr-FR" sz="2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6270775" y="3110796"/>
            <a:ext cx="2788164" cy="5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algn="r"/>
            <a:r>
              <a:rPr lang="fr-FR" sz="16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Study</a:t>
            </a:r>
            <a:endParaRPr lang="fr-FR" sz="1600" b="1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r"/>
            <a:r>
              <a:rPr lang="fr-FR" sz="1600" b="1" dirty="0" smtClean="0">
                <a:solidFill>
                  <a:schemeClr val="tx1"/>
                </a:solidFill>
                <a:latin typeface="Helvetica"/>
                <a:cs typeface="Helvetica"/>
              </a:rPr>
              <a:t>For Mr XXX and Mr YYY</a:t>
            </a:r>
            <a:endParaRPr lang="fr-FR" sz="1600" b="0" dirty="0" smtClean="0">
              <a:solidFill>
                <a:schemeClr val="tx1"/>
              </a:solidFill>
              <a:latin typeface="Roboto Condensed Regular"/>
              <a:cs typeface="Roboto Condensed Regular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7819434" y="6520371"/>
            <a:ext cx="984173" cy="34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algn="r"/>
            <a:r>
              <a:rPr lang="fr-FR" sz="1200" dirty="0" smtClean="0">
                <a:solidFill>
                  <a:schemeClr val="bg1"/>
                </a:solidFill>
                <a:latin typeface="Helvetica"/>
                <a:cs typeface="Helvetica"/>
              </a:rPr>
              <a:t>29 May 2015</a:t>
            </a:r>
            <a:endParaRPr lang="fr-FR" sz="1200" b="0" dirty="0" smtClean="0">
              <a:solidFill>
                <a:schemeClr val="bg1"/>
              </a:solidFill>
              <a:latin typeface="Roboto Condensed Regular"/>
              <a:cs typeface="Roboto Condensed Regular"/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/>
        </p:nvSpPr>
        <p:spPr bwMode="auto">
          <a:xfrm>
            <a:off x="0" y="6529633"/>
            <a:ext cx="9180000" cy="35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Helvetica Light"/>
                <a:cs typeface="Helvetica Light"/>
              </a:rPr>
              <a:t>E</a:t>
            </a:r>
            <a:r>
              <a:rPr lang="en-US" sz="8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-</a:t>
            </a:r>
            <a:r>
              <a:rPr lang="en-US" sz="800" dirty="0" err="1" smtClean="0">
                <a:solidFill>
                  <a:srgbClr val="FFFFFF"/>
                </a:solidFill>
                <a:latin typeface="Helvetica Light"/>
                <a:cs typeface="Helvetica Light"/>
              </a:rPr>
              <a:t>Longlife</a:t>
            </a:r>
            <a:r>
              <a:rPr lang="en-US" sz="800" dirty="0">
                <a:solidFill>
                  <a:srgbClr val="FFFFFF"/>
                </a:solidFill>
                <a:latin typeface="Helvetica Light"/>
                <a:cs typeface="Helvetica Light"/>
              </a:rPr>
              <a:t>, Inc. </a:t>
            </a:r>
            <a:r>
              <a:rPr lang="en-US" sz="8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Proprietary </a:t>
            </a:r>
            <a:r>
              <a:rPr lang="en-US" sz="800" dirty="0">
                <a:solidFill>
                  <a:srgbClr val="FFFFFF"/>
                </a:solidFill>
                <a:latin typeface="Helvetica Light"/>
                <a:cs typeface="Helvetica Light"/>
              </a:rPr>
              <a:t>Information (Cleared for Export) </a:t>
            </a:r>
            <a:endParaRPr lang="fr-FR" sz="8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7" y="2066310"/>
            <a:ext cx="3444563" cy="228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238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r 11"/>
          <p:cNvGrpSpPr/>
          <p:nvPr/>
        </p:nvGrpSpPr>
        <p:grpSpPr>
          <a:xfrm>
            <a:off x="-217998" y="-174644"/>
            <a:ext cx="9589797" cy="7051565"/>
            <a:chOff x="-217998" y="-174644"/>
            <a:chExt cx="9589797" cy="7051565"/>
          </a:xfrm>
        </p:grpSpPr>
        <p:pic>
          <p:nvPicPr>
            <p:cNvPr id="8" name="Image 7" descr="powerpoint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7998" y="-174644"/>
              <a:ext cx="9589797" cy="2155396"/>
            </a:xfrm>
            <a:prstGeom prst="rect">
              <a:avLst/>
            </a:prstGeom>
          </p:spPr>
        </p:pic>
        <p:sp>
          <p:nvSpPr>
            <p:cNvPr id="11" name="Entrée manuelle 10"/>
            <p:cNvSpPr/>
            <p:nvPr/>
          </p:nvSpPr>
          <p:spPr>
            <a:xfrm>
              <a:off x="-1" y="5332074"/>
              <a:ext cx="9182091" cy="154484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0182 h 18182"/>
                <a:gd name="connsiteX1" fmla="*/ 9969 w 10000"/>
                <a:gd name="connsiteY1" fmla="*/ 0 h 18182"/>
                <a:gd name="connsiteX2" fmla="*/ 10000 w 10000"/>
                <a:gd name="connsiteY2" fmla="*/ 18182 h 18182"/>
                <a:gd name="connsiteX3" fmla="*/ 0 w 10000"/>
                <a:gd name="connsiteY3" fmla="*/ 18182 h 18182"/>
                <a:gd name="connsiteX4" fmla="*/ 0 w 10000"/>
                <a:gd name="connsiteY4" fmla="*/ 10182 h 18182"/>
                <a:gd name="connsiteX0" fmla="*/ 0 w 10000"/>
                <a:gd name="connsiteY0" fmla="*/ 10182 h 18182"/>
                <a:gd name="connsiteX1" fmla="*/ 9969 w 10000"/>
                <a:gd name="connsiteY1" fmla="*/ 0 h 18182"/>
                <a:gd name="connsiteX2" fmla="*/ 10000 w 10000"/>
                <a:gd name="connsiteY2" fmla="*/ 18182 h 18182"/>
                <a:gd name="connsiteX3" fmla="*/ 10 w 10000"/>
                <a:gd name="connsiteY3" fmla="*/ 13802 h 18182"/>
                <a:gd name="connsiteX4" fmla="*/ 0 w 10000"/>
                <a:gd name="connsiteY4" fmla="*/ 10182 h 18182"/>
                <a:gd name="connsiteX0" fmla="*/ 0 w 9990"/>
                <a:gd name="connsiteY0" fmla="*/ 10182 h 13802"/>
                <a:gd name="connsiteX1" fmla="*/ 9969 w 9990"/>
                <a:gd name="connsiteY1" fmla="*/ 0 h 13802"/>
                <a:gd name="connsiteX2" fmla="*/ 9990 w 9990"/>
                <a:gd name="connsiteY2" fmla="*/ 13058 h 13802"/>
                <a:gd name="connsiteX3" fmla="*/ 10 w 9990"/>
                <a:gd name="connsiteY3" fmla="*/ 13802 h 13802"/>
                <a:gd name="connsiteX4" fmla="*/ 0 w 9990"/>
                <a:gd name="connsiteY4" fmla="*/ 10182 h 13802"/>
                <a:gd name="connsiteX0" fmla="*/ 0 w 10000"/>
                <a:gd name="connsiteY0" fmla="*/ 7377 h 9641"/>
                <a:gd name="connsiteX1" fmla="*/ 9979 w 10000"/>
                <a:gd name="connsiteY1" fmla="*/ 0 h 9641"/>
                <a:gd name="connsiteX2" fmla="*/ 10000 w 10000"/>
                <a:gd name="connsiteY2" fmla="*/ 9461 h 9641"/>
                <a:gd name="connsiteX3" fmla="*/ 0 w 10000"/>
                <a:gd name="connsiteY3" fmla="*/ 9641 h 9641"/>
                <a:gd name="connsiteX4" fmla="*/ 0 w 10000"/>
                <a:gd name="connsiteY4" fmla="*/ 7377 h 9641"/>
                <a:gd name="connsiteX0" fmla="*/ 0 w 10000"/>
                <a:gd name="connsiteY0" fmla="*/ 7652 h 10124"/>
                <a:gd name="connsiteX1" fmla="*/ 9979 w 10000"/>
                <a:gd name="connsiteY1" fmla="*/ 0 h 10124"/>
                <a:gd name="connsiteX2" fmla="*/ 10000 w 10000"/>
                <a:gd name="connsiteY2" fmla="*/ 10124 h 10124"/>
                <a:gd name="connsiteX3" fmla="*/ 0 w 10000"/>
                <a:gd name="connsiteY3" fmla="*/ 10000 h 10124"/>
                <a:gd name="connsiteX4" fmla="*/ 0 w 10000"/>
                <a:gd name="connsiteY4" fmla="*/ 7652 h 10124"/>
                <a:gd name="connsiteX0" fmla="*/ 0 w 10000"/>
                <a:gd name="connsiteY0" fmla="*/ 7652 h 10124"/>
                <a:gd name="connsiteX1" fmla="*/ 9979 w 10000"/>
                <a:gd name="connsiteY1" fmla="*/ 0 h 10124"/>
                <a:gd name="connsiteX2" fmla="*/ 10000 w 10000"/>
                <a:gd name="connsiteY2" fmla="*/ 10124 h 10124"/>
                <a:gd name="connsiteX3" fmla="*/ 0 w 10000"/>
                <a:gd name="connsiteY3" fmla="*/ 10062 h 10124"/>
                <a:gd name="connsiteX4" fmla="*/ 0 w 10000"/>
                <a:gd name="connsiteY4" fmla="*/ 7652 h 1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24">
                  <a:moveTo>
                    <a:pt x="0" y="7652"/>
                  </a:moveTo>
                  <a:lnTo>
                    <a:pt x="9979" y="0"/>
                  </a:lnTo>
                  <a:cubicBezTo>
                    <a:pt x="9989" y="4555"/>
                    <a:pt x="9990" y="5570"/>
                    <a:pt x="10000" y="10124"/>
                  </a:cubicBezTo>
                  <a:lnTo>
                    <a:pt x="0" y="10062"/>
                  </a:lnTo>
                  <a:cubicBezTo>
                    <a:pt x="-3" y="9154"/>
                    <a:pt x="3" y="8559"/>
                    <a:pt x="0" y="7652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393315" y="2355518"/>
            <a:ext cx="4089673" cy="17147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200" dirty="0" smtClean="0">
                <a:latin typeface="Helvetica"/>
                <a:cs typeface="Helvetica"/>
              </a:rPr>
              <a:t> </a:t>
            </a:r>
          </a:p>
          <a:p>
            <a:pPr marL="0" indent="0" algn="ctr">
              <a:buNone/>
            </a:pPr>
            <a:endParaRPr lang="fr-FR" sz="1200" dirty="0">
              <a:latin typeface="Helvetica"/>
              <a:cs typeface="Helvetica"/>
            </a:endParaRPr>
          </a:p>
          <a:p>
            <a:pPr marL="0" indent="0" algn="ctr">
              <a:buNone/>
            </a:pPr>
            <a:endParaRPr lang="fr-FR" sz="1200" dirty="0">
              <a:latin typeface="Helvetica"/>
              <a:cs typeface="Helvetica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385882" y="2273805"/>
            <a:ext cx="4758117" cy="2710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sz="1400" b="1" dirty="0" smtClean="0">
                <a:solidFill>
                  <a:srgbClr val="3AAA35"/>
                </a:solidFill>
                <a:latin typeface="Helvetica"/>
                <a:cs typeface="Helvetica"/>
              </a:rPr>
              <a:t>To contact us</a:t>
            </a:r>
          </a:p>
          <a:p>
            <a:pPr marL="0" indent="0" algn="ctr">
              <a:buFont typeface="Arial"/>
              <a:buNone/>
            </a:pPr>
            <a:r>
              <a:rPr lang="fr-FR" sz="1200" b="1" dirty="0" smtClean="0">
                <a:latin typeface="Helvetica"/>
                <a:cs typeface="Helvetica"/>
              </a:rPr>
              <a:t>Hajem Moncef </a:t>
            </a:r>
          </a:p>
          <a:p>
            <a:pPr marL="0" indent="0" algn="ctr">
              <a:buFont typeface="Arial"/>
              <a:buNone/>
            </a:pPr>
            <a:r>
              <a:rPr lang="fr-FR" sz="1200" dirty="0" smtClean="0">
                <a:latin typeface="Helvetica"/>
                <a:cs typeface="Helvetica"/>
              </a:rPr>
              <a:t>Directeur Général  GPE</a:t>
            </a:r>
          </a:p>
          <a:p>
            <a:pPr marL="0" indent="0" algn="ctr">
              <a:buFont typeface="Arial"/>
              <a:buNone/>
            </a:pPr>
            <a:r>
              <a:rPr lang="fr-FR" sz="1200" dirty="0" smtClean="0">
                <a:latin typeface="Helvetica"/>
                <a:cs typeface="Helvetica"/>
              </a:rPr>
              <a:t>Global Produits Energétiques</a:t>
            </a:r>
          </a:p>
          <a:p>
            <a:pPr marL="0" indent="0" algn="ctr">
              <a:buFont typeface="Arial"/>
              <a:buNone/>
            </a:pPr>
            <a:r>
              <a:rPr lang="fr-FR" sz="1200" dirty="0" smtClean="0">
                <a:latin typeface="Helvetica"/>
                <a:cs typeface="Helvetica"/>
              </a:rPr>
              <a:t>26 AV  de l’UMA 2035 Tunis Carthage . ARIANA  Tunisie</a:t>
            </a:r>
          </a:p>
          <a:p>
            <a:pPr marL="0" indent="0" algn="ctr">
              <a:buFont typeface="Arial"/>
              <a:buNone/>
            </a:pPr>
            <a:r>
              <a:rPr lang="fr-FR" sz="1200" dirty="0" smtClean="0">
                <a:latin typeface="Helvetica"/>
                <a:cs typeface="Helvetica"/>
              </a:rPr>
              <a:t>Télé:  + 216 71 940 200</a:t>
            </a:r>
          </a:p>
          <a:p>
            <a:pPr marL="0" indent="0" algn="ctr">
              <a:buFont typeface="Arial"/>
              <a:buNone/>
            </a:pPr>
            <a:r>
              <a:rPr lang="fr-FR" sz="1200" dirty="0" smtClean="0">
                <a:latin typeface="Helvetica"/>
                <a:cs typeface="Helvetica"/>
              </a:rPr>
              <a:t>Fax: +216 71 940 964</a:t>
            </a:r>
          </a:p>
          <a:p>
            <a:pPr marL="0" indent="0" algn="ctr">
              <a:buFont typeface="Arial"/>
              <a:buNone/>
            </a:pPr>
            <a:r>
              <a:rPr lang="fr-FR" sz="1200" dirty="0" smtClean="0">
                <a:latin typeface="Helvetica"/>
                <a:cs typeface="Helvetica"/>
              </a:rPr>
              <a:t>Email: </a:t>
            </a:r>
            <a:r>
              <a:rPr lang="fr-FR" sz="1200" dirty="0" smtClean="0">
                <a:latin typeface="Helvetica"/>
                <a:cs typeface="Helvetica"/>
                <a:hlinkClick r:id="rId3"/>
              </a:rPr>
              <a:t>hajem.moncef@gpe.com.tn</a:t>
            </a:r>
          </a:p>
          <a:p>
            <a:pPr marL="0" indent="0" algn="ctr">
              <a:buFont typeface="Arial"/>
              <a:buNone/>
            </a:pPr>
            <a:r>
              <a:rPr lang="fr-FR" sz="1200" dirty="0" smtClean="0">
                <a:latin typeface="Helvetica"/>
                <a:cs typeface="Helvetica"/>
              </a:rPr>
              <a:t>Site web: </a:t>
            </a:r>
            <a:r>
              <a:rPr lang="fr-FR" sz="1200" dirty="0" smtClean="0">
                <a:latin typeface="Helvetica"/>
                <a:cs typeface="Helvetica"/>
                <a:hlinkClick r:id="rId4"/>
              </a:rPr>
              <a:t>www.gpe.com.tn</a:t>
            </a:r>
            <a:r>
              <a:rPr lang="fr-FR" sz="1200" dirty="0" smtClean="0">
                <a:latin typeface="Helvetica"/>
                <a:cs typeface="Helvetica"/>
              </a:rPr>
              <a:t>  </a:t>
            </a:r>
          </a:p>
          <a:p>
            <a:pPr marL="0" indent="0" algn="ctr">
              <a:buFont typeface="Arial"/>
              <a:buNone/>
            </a:pPr>
            <a:endParaRPr lang="fr-FR" sz="1200" dirty="0" smtClean="0">
              <a:latin typeface="Helvetica"/>
              <a:cs typeface="Helvetica"/>
            </a:endParaRPr>
          </a:p>
          <a:p>
            <a:pPr marL="0" indent="0" algn="ctr">
              <a:buFont typeface="Arial"/>
              <a:buNone/>
            </a:pPr>
            <a:endParaRPr lang="fr-FR" sz="1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134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555322"/>
            <a:ext cx="9144000" cy="41818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powerpoin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909" y="-164930"/>
            <a:ext cx="9663137" cy="17024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025" y="1478628"/>
            <a:ext cx="8603582" cy="533219"/>
          </a:xfrm>
        </p:spPr>
        <p:txBody>
          <a:bodyPr>
            <a:noAutofit/>
          </a:bodyPr>
          <a:lstStyle/>
          <a:p>
            <a:pPr algn="l"/>
            <a:r>
              <a:rPr lang="fr-FR" sz="3200" dirty="0" err="1" smtClean="0">
                <a:solidFill>
                  <a:srgbClr val="3AAA35"/>
                </a:solidFill>
                <a:latin typeface="Helvetica"/>
                <a:cs typeface="Helvetica"/>
              </a:rPr>
              <a:t>Low</a:t>
            </a:r>
            <a:r>
              <a:rPr lang="fr-FR" sz="3200" dirty="0" smtClean="0">
                <a:solidFill>
                  <a:srgbClr val="3AAA35"/>
                </a:solidFill>
                <a:latin typeface="Helvetica"/>
                <a:cs typeface="Helvetica"/>
              </a:rPr>
              <a:t> </a:t>
            </a:r>
            <a:r>
              <a:rPr lang="fr-FR" sz="3200" dirty="0" err="1" smtClean="0">
                <a:solidFill>
                  <a:srgbClr val="3AAA35"/>
                </a:solidFill>
                <a:latin typeface="Helvetica"/>
                <a:cs typeface="Helvetica"/>
              </a:rPr>
              <a:t>consumption</a:t>
            </a:r>
            <a:r>
              <a:rPr lang="fr-FR" sz="3200" dirty="0" smtClean="0">
                <a:solidFill>
                  <a:srgbClr val="3AAA35"/>
                </a:solidFill>
                <a:latin typeface="Helvetica"/>
                <a:cs typeface="Helvetica"/>
              </a:rPr>
              <a:t> profile of homes in </a:t>
            </a:r>
            <a:r>
              <a:rPr lang="fr-FR" sz="3200" dirty="0" err="1" smtClean="0">
                <a:solidFill>
                  <a:srgbClr val="3AAA35"/>
                </a:solidFill>
                <a:latin typeface="Helvetica"/>
                <a:cs typeface="Helvetica"/>
              </a:rPr>
              <a:t>Somalia</a:t>
            </a:r>
            <a:endParaRPr lang="fr-FR" sz="3200" b="1" dirty="0">
              <a:solidFill>
                <a:srgbClr val="3AAA35"/>
              </a:solidFill>
              <a:latin typeface="Helvetica"/>
              <a:cs typeface="Helvetic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6471" y="2156591"/>
            <a:ext cx="5830312" cy="188043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Clr>
                <a:srgbClr val="3AAA35"/>
              </a:buClr>
              <a:buNone/>
            </a:pPr>
            <a:r>
              <a:rPr lang="fr-FR" sz="1800" dirty="0" smtClean="0">
                <a:latin typeface="Helvetica"/>
                <a:cs typeface="Helvetica"/>
              </a:rPr>
              <a:t>For </a:t>
            </a:r>
            <a:r>
              <a:rPr lang="fr-FR" sz="1800" dirty="0" err="1" smtClean="0">
                <a:latin typeface="Helvetica"/>
                <a:cs typeface="Helvetica"/>
              </a:rPr>
              <a:t>what</a:t>
            </a:r>
            <a:r>
              <a:rPr lang="fr-FR" sz="1800" dirty="0" smtClean="0">
                <a:latin typeface="Helvetica"/>
                <a:cs typeface="Helvetica"/>
              </a:rPr>
              <a:t> ? </a:t>
            </a:r>
          </a:p>
          <a:p>
            <a:pPr marL="0" indent="0">
              <a:spcBef>
                <a:spcPts val="0"/>
              </a:spcBef>
              <a:buClr>
                <a:srgbClr val="3AAA35"/>
              </a:buClr>
              <a:buNone/>
            </a:pPr>
            <a:endParaRPr lang="fr-FR" sz="1800" dirty="0" smtClean="0">
              <a:latin typeface="Helvetica"/>
              <a:cs typeface="Helvetica"/>
            </a:endParaRPr>
          </a:p>
          <a:p>
            <a:pPr marL="400050" lvl="1">
              <a:spcBef>
                <a:spcPts val="0"/>
              </a:spcBef>
              <a:buClr>
                <a:srgbClr val="3AAA35"/>
              </a:buClr>
              <a:buFont typeface="Wingdings" charset="2"/>
              <a:buChar char="§"/>
            </a:pPr>
            <a:r>
              <a:rPr lang="fr-FR" sz="1400" dirty="0" err="1" smtClean="0">
                <a:latin typeface="Helvetica"/>
                <a:cs typeface="Helvetica"/>
              </a:rPr>
              <a:t>Fridge</a:t>
            </a:r>
            <a:r>
              <a:rPr lang="fr-FR" sz="1400" dirty="0" smtClean="0">
                <a:latin typeface="Helvetica"/>
                <a:cs typeface="Helvetica"/>
              </a:rPr>
              <a:t> 			24hrs/7days</a:t>
            </a:r>
          </a:p>
          <a:p>
            <a:pPr marL="400050" lvl="1">
              <a:spcBef>
                <a:spcPts val="0"/>
              </a:spcBef>
              <a:buClr>
                <a:srgbClr val="3AAA35"/>
              </a:buClr>
              <a:buFont typeface="Wingdings" charset="2"/>
              <a:buChar char="§"/>
            </a:pPr>
            <a:r>
              <a:rPr lang="fr-FR" sz="1400" dirty="0" smtClean="0">
                <a:latin typeface="Helvetica"/>
                <a:cs typeface="Helvetica"/>
              </a:rPr>
              <a:t>5 </a:t>
            </a:r>
            <a:r>
              <a:rPr lang="fr-FR" sz="1400" dirty="0" err="1" smtClean="0">
                <a:latin typeface="Helvetica"/>
                <a:cs typeface="Helvetica"/>
              </a:rPr>
              <a:t>LEDs</a:t>
            </a:r>
            <a:r>
              <a:rPr lang="fr-FR" sz="1400" dirty="0" smtClean="0">
                <a:latin typeface="Helvetica"/>
                <a:cs typeface="Helvetica"/>
              </a:rPr>
              <a:t> light bulbs 	</a:t>
            </a:r>
            <a:r>
              <a:rPr lang="fr-FR" sz="1400" dirty="0" err="1" smtClean="0">
                <a:latin typeface="Helvetica"/>
                <a:cs typeface="Helvetica"/>
              </a:rPr>
              <a:t>during</a:t>
            </a:r>
            <a:r>
              <a:rPr lang="fr-FR" sz="1400" dirty="0" smtClean="0">
                <a:latin typeface="Helvetica"/>
                <a:cs typeface="Helvetica"/>
              </a:rPr>
              <a:t> 5hrs at night</a:t>
            </a:r>
          </a:p>
          <a:p>
            <a:pPr marL="400050" lvl="1">
              <a:spcBef>
                <a:spcPts val="0"/>
              </a:spcBef>
              <a:buClr>
                <a:srgbClr val="3AAA35"/>
              </a:buClr>
              <a:buFont typeface="Wingdings" charset="2"/>
              <a:buChar char="§"/>
            </a:pPr>
            <a:r>
              <a:rPr lang="fr-FR" sz="1400" dirty="0" smtClean="0">
                <a:latin typeface="Helvetica"/>
                <a:cs typeface="Helvetica"/>
              </a:rPr>
              <a:t>TV –LCD display 		</a:t>
            </a:r>
            <a:r>
              <a:rPr lang="fr-FR" sz="1400" dirty="0" err="1" smtClean="0">
                <a:latin typeface="Helvetica"/>
                <a:cs typeface="Helvetica"/>
              </a:rPr>
              <a:t>during</a:t>
            </a:r>
            <a:r>
              <a:rPr lang="fr-FR" sz="1400" dirty="0" smtClean="0">
                <a:latin typeface="Helvetica"/>
                <a:cs typeface="Helvetica"/>
              </a:rPr>
              <a:t> 3hrs the </a:t>
            </a:r>
            <a:r>
              <a:rPr lang="fr-FR" sz="1400" dirty="0" err="1" smtClean="0">
                <a:latin typeface="Helvetica"/>
                <a:cs typeface="Helvetica"/>
              </a:rPr>
              <a:t>day</a:t>
            </a:r>
            <a:r>
              <a:rPr lang="fr-FR" sz="1400" dirty="0" smtClean="0">
                <a:latin typeface="Helvetica"/>
                <a:cs typeface="Helvetica"/>
              </a:rPr>
              <a:t> + 5hrs at night</a:t>
            </a:r>
          </a:p>
          <a:p>
            <a:pPr marL="400050" lvl="1">
              <a:spcBef>
                <a:spcPts val="0"/>
              </a:spcBef>
              <a:buClr>
                <a:srgbClr val="3AAA35"/>
              </a:buClr>
              <a:buFont typeface="Wingdings" charset="2"/>
              <a:buChar char="§"/>
            </a:pPr>
            <a:r>
              <a:rPr lang="fr-FR" sz="1400" dirty="0" smtClean="0">
                <a:latin typeface="Helvetica"/>
                <a:cs typeface="Helvetica"/>
              </a:rPr>
              <a:t>Fan 				</a:t>
            </a:r>
            <a:r>
              <a:rPr lang="fr-FR" sz="1400" dirty="0" err="1" smtClean="0">
                <a:latin typeface="Helvetica"/>
                <a:cs typeface="Helvetica"/>
              </a:rPr>
              <a:t>during</a:t>
            </a:r>
            <a:r>
              <a:rPr lang="fr-FR" sz="1400" dirty="0" smtClean="0">
                <a:latin typeface="Helvetica"/>
                <a:cs typeface="Helvetica"/>
              </a:rPr>
              <a:t> 6hrs the </a:t>
            </a:r>
            <a:r>
              <a:rPr lang="fr-FR" sz="1400" dirty="0" err="1" smtClean="0">
                <a:latin typeface="Helvetica"/>
                <a:cs typeface="Helvetica"/>
              </a:rPr>
              <a:t>day</a:t>
            </a:r>
            <a:r>
              <a:rPr lang="fr-FR" sz="1400" dirty="0" smtClean="0">
                <a:latin typeface="Helvetica"/>
                <a:cs typeface="Helvetica"/>
              </a:rPr>
              <a:t> and 3hrs night</a:t>
            </a:r>
          </a:p>
          <a:p>
            <a:pPr marL="400050" lvl="1">
              <a:spcBef>
                <a:spcPts val="0"/>
              </a:spcBef>
              <a:buClr>
                <a:srgbClr val="3AAA35"/>
              </a:buClr>
              <a:buFont typeface="Wingdings" charset="2"/>
              <a:buChar char="§"/>
            </a:pPr>
            <a:r>
              <a:rPr lang="fr-FR" sz="1400" dirty="0" smtClean="0">
                <a:latin typeface="Helvetica"/>
                <a:cs typeface="Helvetica"/>
              </a:rPr>
              <a:t>Computer/Laptop 		</a:t>
            </a:r>
            <a:r>
              <a:rPr lang="fr-FR" sz="1400" dirty="0" err="1" smtClean="0">
                <a:latin typeface="Helvetica"/>
                <a:cs typeface="Helvetica"/>
              </a:rPr>
              <a:t>during</a:t>
            </a:r>
            <a:r>
              <a:rPr lang="fr-FR" sz="1400" dirty="0" smtClean="0">
                <a:latin typeface="Helvetica"/>
                <a:cs typeface="Helvetica"/>
              </a:rPr>
              <a:t> 4 </a:t>
            </a:r>
            <a:r>
              <a:rPr lang="fr-FR" sz="1400" dirty="0" err="1" smtClean="0">
                <a:latin typeface="Helvetica"/>
                <a:cs typeface="Helvetica"/>
              </a:rPr>
              <a:t>hrs</a:t>
            </a:r>
            <a:r>
              <a:rPr lang="fr-FR" sz="1400" dirty="0" smtClean="0">
                <a:latin typeface="Helvetica"/>
                <a:cs typeface="Helvetica"/>
              </a:rPr>
              <a:t> the </a:t>
            </a:r>
            <a:r>
              <a:rPr lang="fr-FR" sz="1400" dirty="0" err="1" smtClean="0">
                <a:latin typeface="Helvetica"/>
                <a:cs typeface="Helvetica"/>
              </a:rPr>
              <a:t>day</a:t>
            </a:r>
            <a:r>
              <a:rPr lang="fr-FR" sz="1400" dirty="0" smtClean="0">
                <a:latin typeface="Helvetica"/>
                <a:cs typeface="Helvetica"/>
              </a:rPr>
              <a:t> and 3hrs at night</a:t>
            </a:r>
          </a:p>
          <a:p>
            <a:pPr marL="400050" lvl="1">
              <a:spcBef>
                <a:spcPts val="0"/>
              </a:spcBef>
              <a:buClr>
                <a:srgbClr val="3AAA35"/>
              </a:buClr>
              <a:buFont typeface="Wingdings" charset="2"/>
              <a:buChar char="§"/>
            </a:pPr>
            <a:r>
              <a:rPr lang="fr-FR" sz="1400" dirty="0" err="1" smtClean="0">
                <a:latin typeface="Helvetica"/>
                <a:cs typeface="Helvetica"/>
              </a:rPr>
              <a:t>Miscellaneous</a:t>
            </a:r>
            <a:r>
              <a:rPr lang="fr-FR" sz="1400" dirty="0" smtClean="0">
                <a:latin typeface="Helvetica"/>
                <a:cs typeface="Helvetica"/>
              </a:rPr>
              <a:t> : Mobile phone – charge </a:t>
            </a:r>
            <a:r>
              <a:rPr lang="fr-FR" sz="1400" dirty="0" err="1" smtClean="0">
                <a:latin typeface="Helvetica"/>
                <a:cs typeface="Helvetica"/>
              </a:rPr>
              <a:t>everyday</a:t>
            </a:r>
            <a:r>
              <a:rPr lang="fr-FR" sz="1400" dirty="0" smtClean="0">
                <a:latin typeface="Helvetica"/>
                <a:cs typeface="Helvetica"/>
              </a:rPr>
              <a:t>…</a:t>
            </a:r>
            <a:r>
              <a:rPr lang="fr-FR" sz="1400" dirty="0" err="1" smtClean="0">
                <a:latin typeface="Helvetica"/>
                <a:cs typeface="Helvetica"/>
              </a:rPr>
              <a:t>etc</a:t>
            </a:r>
            <a:endParaRPr lang="fr-FR" sz="1400" dirty="0"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19600"/>
            <a:ext cx="9180000" cy="360000"/>
          </a:xfrm>
          <a:prstGeom prst="rect">
            <a:avLst/>
          </a:prstGeom>
          <a:solidFill>
            <a:srgbClr val="3AAA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7819434" y="6520371"/>
            <a:ext cx="984173" cy="34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algn="r"/>
            <a:r>
              <a:rPr lang="fr-FR" sz="1200" dirty="0" smtClean="0">
                <a:solidFill>
                  <a:schemeClr val="bg1"/>
                </a:solidFill>
                <a:latin typeface="Helvetica"/>
                <a:cs typeface="Helvetica"/>
              </a:rPr>
              <a:t>27/05/2015</a:t>
            </a:r>
            <a:endParaRPr lang="fr-FR" sz="1200" b="0" dirty="0" smtClean="0">
              <a:solidFill>
                <a:schemeClr val="bg1"/>
              </a:solidFill>
              <a:latin typeface="Roboto Condensed Regular"/>
              <a:cs typeface="Roboto Condensed Regular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0" y="6520371"/>
            <a:ext cx="9180000" cy="35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Helvetica Light"/>
                <a:cs typeface="Helvetica Light"/>
              </a:rPr>
              <a:t>E-</a:t>
            </a:r>
            <a:r>
              <a:rPr lang="en-US" sz="800" dirty="0" err="1">
                <a:solidFill>
                  <a:srgbClr val="FFFFFF"/>
                </a:solidFill>
                <a:latin typeface="Helvetica Light"/>
                <a:cs typeface="Helvetica Light"/>
              </a:rPr>
              <a:t>Longlife</a:t>
            </a:r>
            <a:r>
              <a:rPr lang="en-US" sz="800" dirty="0">
                <a:solidFill>
                  <a:srgbClr val="FFFFFF"/>
                </a:solidFill>
                <a:latin typeface="Helvetica Light"/>
                <a:cs typeface="Helvetica Light"/>
              </a:rPr>
              <a:t>, Inc. Proprietary Information (Cleared for Export) </a:t>
            </a:r>
            <a:endParaRPr lang="fr-FR" sz="8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457200" y="6520371"/>
            <a:ext cx="984173" cy="34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fld id="{80FB3311-3DDE-8E47-8A6D-9A51BAE32545}" type="slidenum">
              <a:rPr lang="fr-FR" sz="1200" smtClean="0">
                <a:solidFill>
                  <a:schemeClr val="bg1"/>
                </a:solidFill>
                <a:latin typeface="Helvetica"/>
                <a:cs typeface="Helvetica"/>
              </a:rPr>
              <a:pPr/>
              <a:t>2</a:t>
            </a:fld>
            <a:endParaRPr lang="fr-FR" sz="1200" b="0" dirty="0" smtClean="0">
              <a:solidFill>
                <a:schemeClr val="bg1"/>
              </a:solidFill>
              <a:latin typeface="Roboto Condensed Regular"/>
              <a:cs typeface="Roboto Condensed Regular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318" y="4135072"/>
            <a:ext cx="5289593" cy="142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737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555322"/>
            <a:ext cx="9144000" cy="41818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powerpoin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909" y="-164930"/>
            <a:ext cx="9663137" cy="170246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54536"/>
            <a:ext cx="1849030" cy="5608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rgbClr val="3AAA35"/>
              </a:buClr>
              <a:buNone/>
            </a:pPr>
            <a:r>
              <a:rPr lang="fr-FR" sz="1800" dirty="0">
                <a:latin typeface="Helvetica"/>
                <a:cs typeface="Helvetica"/>
              </a:rPr>
              <a:t>At </a:t>
            </a:r>
            <a:r>
              <a:rPr lang="fr-FR" sz="1800" dirty="0" err="1">
                <a:latin typeface="Helvetica"/>
                <a:cs typeface="Helvetica"/>
              </a:rPr>
              <a:t>what</a:t>
            </a:r>
            <a:r>
              <a:rPr lang="fr-FR" sz="1800" dirty="0">
                <a:latin typeface="Helvetica"/>
                <a:cs typeface="Helvetica"/>
              </a:rPr>
              <a:t> time</a:t>
            </a:r>
            <a:r>
              <a:rPr lang="fr-FR" sz="1800" dirty="0" smtClean="0">
                <a:latin typeface="Helvetica"/>
                <a:cs typeface="Helvetica"/>
              </a:rPr>
              <a:t>?</a:t>
            </a:r>
            <a:endParaRPr lang="fr-FR" sz="1800" dirty="0"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19600"/>
            <a:ext cx="9180000" cy="360000"/>
          </a:xfrm>
          <a:prstGeom prst="rect">
            <a:avLst/>
          </a:prstGeom>
          <a:solidFill>
            <a:srgbClr val="3AAA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7819434" y="6520371"/>
            <a:ext cx="984173" cy="34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algn="r"/>
            <a:r>
              <a:rPr lang="fr-FR" sz="1200" dirty="0" smtClean="0">
                <a:solidFill>
                  <a:schemeClr val="bg1"/>
                </a:solidFill>
                <a:latin typeface="Helvetica"/>
                <a:cs typeface="Helvetica"/>
              </a:rPr>
              <a:t>27/05/2015</a:t>
            </a:r>
            <a:endParaRPr lang="fr-FR" sz="1200" b="0" dirty="0" smtClean="0">
              <a:solidFill>
                <a:schemeClr val="bg1"/>
              </a:solidFill>
              <a:latin typeface="Roboto Condensed Regular"/>
              <a:cs typeface="Roboto Condensed Regular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0" y="6520371"/>
            <a:ext cx="9180000" cy="35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Helvetica Light"/>
                <a:cs typeface="Helvetica Light"/>
              </a:rPr>
              <a:t>E-</a:t>
            </a:r>
            <a:r>
              <a:rPr lang="en-US" sz="800" dirty="0" err="1">
                <a:solidFill>
                  <a:srgbClr val="FFFFFF"/>
                </a:solidFill>
                <a:latin typeface="Helvetica Light"/>
                <a:cs typeface="Helvetica Light"/>
              </a:rPr>
              <a:t>Longlife</a:t>
            </a:r>
            <a:r>
              <a:rPr lang="en-US" sz="800" dirty="0">
                <a:solidFill>
                  <a:srgbClr val="FFFFFF"/>
                </a:solidFill>
                <a:latin typeface="Helvetica Light"/>
                <a:cs typeface="Helvetica Light"/>
              </a:rPr>
              <a:t>, Inc. Proprietary Information (Cleared for Export) </a:t>
            </a:r>
            <a:endParaRPr lang="fr-FR" sz="8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457200" y="6520371"/>
            <a:ext cx="984173" cy="34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fld id="{80FB3311-3DDE-8E47-8A6D-9A51BAE32545}" type="slidenum">
              <a:rPr lang="fr-FR" sz="1200" smtClean="0">
                <a:solidFill>
                  <a:schemeClr val="bg1"/>
                </a:solidFill>
                <a:latin typeface="Helvetica"/>
                <a:cs typeface="Helvetica"/>
              </a:rPr>
              <a:pPr/>
              <a:t>3</a:t>
            </a:fld>
            <a:endParaRPr lang="fr-FR" sz="1200" b="0" dirty="0" smtClean="0">
              <a:solidFill>
                <a:schemeClr val="bg1"/>
              </a:solidFill>
              <a:latin typeface="Roboto Condensed Regular"/>
              <a:cs typeface="Roboto Condensed Regular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" y="3885385"/>
            <a:ext cx="7620000" cy="1880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3AAA35"/>
              </a:buClr>
              <a:buFont typeface="Arial"/>
              <a:buNone/>
            </a:pPr>
            <a:endParaRPr lang="fr-FR" sz="1800" dirty="0" smtClean="0">
              <a:latin typeface="Helvetica"/>
              <a:cs typeface="Helvetic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872" b="2343"/>
          <a:stretch/>
        </p:blipFill>
        <p:spPr bwMode="auto">
          <a:xfrm>
            <a:off x="693432" y="2540899"/>
            <a:ext cx="7383768" cy="354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257443" y="2540899"/>
            <a:ext cx="354616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Consumption</a:t>
            </a:r>
            <a:r>
              <a:rPr lang="fr-FR" dirty="0" smtClean="0"/>
              <a:t> (</a:t>
            </a:r>
            <a:r>
              <a:rPr lang="fr-FR" dirty="0" err="1" smtClean="0"/>
              <a:t>Kw</a:t>
            </a:r>
            <a:r>
              <a:rPr lang="fr-FR" dirty="0" smtClean="0"/>
              <a:t>)</a:t>
            </a:r>
          </a:p>
          <a:p>
            <a:pPr indent="-57150">
              <a:buClr>
                <a:srgbClr val="3AAA35"/>
              </a:buClr>
            </a:pPr>
            <a:r>
              <a:rPr lang="fr-FR" sz="1100" dirty="0" err="1" smtClean="0">
                <a:latin typeface="Helvetica"/>
                <a:cs typeface="Helvetica"/>
              </a:rPr>
              <a:t>Fridge</a:t>
            </a:r>
            <a:r>
              <a:rPr lang="fr-FR" sz="1100" dirty="0" smtClean="0">
                <a:latin typeface="Helvetica"/>
                <a:cs typeface="Helvetica"/>
              </a:rPr>
              <a:t>/lights/TV/Fan/Computer/Laptop/Mobile phone..</a:t>
            </a:r>
            <a:endParaRPr lang="fr-FR" sz="1100" dirty="0">
              <a:latin typeface="Helvetica"/>
              <a:cs typeface="Helvetica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5106074" y="3309642"/>
            <a:ext cx="1173345" cy="469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itre 1"/>
          <p:cNvSpPr txBox="1">
            <a:spLocks/>
          </p:cNvSpPr>
          <p:nvPr/>
        </p:nvSpPr>
        <p:spPr>
          <a:xfrm>
            <a:off x="200025" y="1478628"/>
            <a:ext cx="8603582" cy="533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err="1" smtClean="0">
                <a:solidFill>
                  <a:srgbClr val="3AAA35"/>
                </a:solidFill>
                <a:latin typeface="Helvetica"/>
                <a:cs typeface="Helvetica"/>
              </a:rPr>
              <a:t>Low</a:t>
            </a:r>
            <a:r>
              <a:rPr lang="fr-FR" sz="3200" dirty="0" smtClean="0">
                <a:solidFill>
                  <a:srgbClr val="3AAA35"/>
                </a:solidFill>
                <a:latin typeface="Helvetica"/>
                <a:cs typeface="Helvetica"/>
              </a:rPr>
              <a:t> </a:t>
            </a:r>
            <a:r>
              <a:rPr lang="fr-FR" sz="3200" dirty="0" err="1" smtClean="0">
                <a:solidFill>
                  <a:srgbClr val="3AAA35"/>
                </a:solidFill>
                <a:latin typeface="Helvetica"/>
                <a:cs typeface="Helvetica"/>
              </a:rPr>
              <a:t>consumption</a:t>
            </a:r>
            <a:r>
              <a:rPr lang="fr-FR" sz="3200" dirty="0" smtClean="0">
                <a:solidFill>
                  <a:srgbClr val="3AAA35"/>
                </a:solidFill>
                <a:latin typeface="Helvetica"/>
                <a:cs typeface="Helvetica"/>
              </a:rPr>
              <a:t> profile of homes in </a:t>
            </a:r>
            <a:r>
              <a:rPr lang="fr-FR" sz="3200" dirty="0" err="1" smtClean="0">
                <a:solidFill>
                  <a:srgbClr val="3AAA35"/>
                </a:solidFill>
                <a:latin typeface="Helvetica"/>
                <a:cs typeface="Helvetica"/>
              </a:rPr>
              <a:t>Somalia</a:t>
            </a:r>
            <a:endParaRPr lang="fr-FR" sz="3200" b="1" dirty="0">
              <a:solidFill>
                <a:srgbClr val="3AAA35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05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owerpoin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909" y="-164930"/>
            <a:ext cx="9663137" cy="17024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37530"/>
            <a:ext cx="8229600" cy="533219"/>
          </a:xfrm>
        </p:spPr>
        <p:txBody>
          <a:bodyPr>
            <a:noAutofit/>
          </a:bodyPr>
          <a:lstStyle/>
          <a:p>
            <a:pPr algn="l"/>
            <a:r>
              <a:rPr lang="fr-FR" sz="2400" dirty="0" err="1" smtClean="0">
                <a:solidFill>
                  <a:srgbClr val="3AAA35"/>
                </a:solidFill>
                <a:latin typeface="Helvetica"/>
                <a:cs typeface="Helvetica"/>
              </a:rPr>
              <a:t>Temperature</a:t>
            </a:r>
            <a:r>
              <a:rPr lang="fr-FR" sz="2400" dirty="0" smtClean="0">
                <a:solidFill>
                  <a:srgbClr val="3AAA35"/>
                </a:solidFill>
                <a:latin typeface="Helvetica"/>
                <a:cs typeface="Helvetica"/>
              </a:rPr>
              <a:t> conditions in Mogadishu - SOMALIA</a:t>
            </a:r>
            <a:endParaRPr lang="fr-FR" sz="2400" b="1" dirty="0">
              <a:solidFill>
                <a:srgbClr val="3AAA35"/>
              </a:solidFill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19600"/>
            <a:ext cx="9180000" cy="360000"/>
          </a:xfrm>
          <a:prstGeom prst="rect">
            <a:avLst/>
          </a:prstGeom>
          <a:solidFill>
            <a:srgbClr val="3AAA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7819434" y="6520371"/>
            <a:ext cx="984173" cy="34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algn="r"/>
            <a:r>
              <a:rPr lang="fr-FR" sz="1200" dirty="0" smtClean="0">
                <a:solidFill>
                  <a:schemeClr val="bg1"/>
                </a:solidFill>
                <a:latin typeface="Helvetica"/>
                <a:cs typeface="Helvetica"/>
              </a:rPr>
              <a:t>27/05/2015</a:t>
            </a:r>
            <a:endParaRPr lang="fr-FR" sz="1200" b="0" dirty="0" smtClean="0">
              <a:solidFill>
                <a:schemeClr val="bg1"/>
              </a:solidFill>
              <a:latin typeface="Roboto Condensed Regular"/>
              <a:cs typeface="Roboto Condensed Regular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0" y="6520371"/>
            <a:ext cx="9180000" cy="35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Helvetica Light"/>
                <a:cs typeface="Helvetica Light"/>
              </a:rPr>
              <a:t>E-</a:t>
            </a:r>
            <a:r>
              <a:rPr lang="en-US" sz="800" dirty="0" err="1">
                <a:solidFill>
                  <a:srgbClr val="FFFFFF"/>
                </a:solidFill>
                <a:latin typeface="Helvetica Light"/>
                <a:cs typeface="Helvetica Light"/>
              </a:rPr>
              <a:t>Longlife</a:t>
            </a:r>
            <a:r>
              <a:rPr lang="en-US" sz="800" dirty="0">
                <a:solidFill>
                  <a:srgbClr val="FFFFFF"/>
                </a:solidFill>
                <a:latin typeface="Helvetica Light"/>
                <a:cs typeface="Helvetica Light"/>
              </a:rPr>
              <a:t>, Inc. Proprietary Information (Cleared for Export) </a:t>
            </a:r>
            <a:endParaRPr lang="fr-FR" sz="8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457200" y="6520371"/>
            <a:ext cx="984173" cy="34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fld id="{80FB3311-3DDE-8E47-8A6D-9A51BAE32545}" type="slidenum">
              <a:rPr lang="fr-FR" sz="1200" smtClean="0">
                <a:solidFill>
                  <a:schemeClr val="bg1"/>
                </a:solidFill>
                <a:latin typeface="Helvetica"/>
                <a:cs typeface="Helvetica"/>
              </a:rPr>
              <a:pPr/>
              <a:t>4</a:t>
            </a:fld>
            <a:endParaRPr lang="fr-FR" sz="1200" b="0" dirty="0" smtClean="0">
              <a:solidFill>
                <a:schemeClr val="bg1"/>
              </a:solidFill>
              <a:latin typeface="Roboto Condensed Regular"/>
              <a:cs typeface="Roboto Condensed Regular"/>
            </a:endParaRPr>
          </a:p>
        </p:txBody>
      </p:sp>
      <p:sp>
        <p:nvSpPr>
          <p:cNvPr id="22" name="Espace réservé du contenu 2"/>
          <p:cNvSpPr>
            <a:spLocks noGrp="1"/>
          </p:cNvSpPr>
          <p:nvPr>
            <p:ph idx="1"/>
          </p:nvPr>
        </p:nvSpPr>
        <p:spPr>
          <a:xfrm>
            <a:off x="457200" y="2232503"/>
            <a:ext cx="7620000" cy="10165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3AAA35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Average </a:t>
            </a:r>
            <a:r>
              <a:rPr lang="en-US" sz="1800" dirty="0"/>
              <a:t>is </a:t>
            </a:r>
            <a:r>
              <a:rPr lang="en-US" sz="1800" dirty="0" smtClean="0"/>
              <a:t>27°C </a:t>
            </a:r>
          </a:p>
          <a:p>
            <a:pPr>
              <a:spcBef>
                <a:spcPts val="0"/>
              </a:spcBef>
              <a:buClr>
                <a:srgbClr val="3AAA35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Average Min Temperature is 26°C and Max Temperature is 28 </a:t>
            </a:r>
            <a:r>
              <a:rPr lang="en-US" sz="1800" dirty="0"/>
              <a:t>°</a:t>
            </a:r>
            <a:r>
              <a:rPr lang="en-US" sz="1800" dirty="0" smtClean="0"/>
              <a:t>C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806" r="1949" b="6773"/>
          <a:stretch/>
        </p:blipFill>
        <p:spPr bwMode="auto">
          <a:xfrm>
            <a:off x="583596" y="3022435"/>
            <a:ext cx="7565084" cy="306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057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555322"/>
            <a:ext cx="9144000" cy="41818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382" r="60798"/>
          <a:stretch/>
        </p:blipFill>
        <p:spPr bwMode="auto">
          <a:xfrm>
            <a:off x="1233189" y="2278457"/>
            <a:ext cx="6240470" cy="405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powerpoin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909" y="-164930"/>
            <a:ext cx="9663137" cy="17024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6796"/>
            <a:ext cx="8229600" cy="533219"/>
          </a:xfrm>
        </p:spPr>
        <p:txBody>
          <a:bodyPr>
            <a:noAutofit/>
          </a:bodyPr>
          <a:lstStyle/>
          <a:p>
            <a:pPr algn="l"/>
            <a:r>
              <a:rPr lang="fr-FR" sz="2400" dirty="0" err="1" smtClean="0">
                <a:solidFill>
                  <a:srgbClr val="3AAA35"/>
                </a:solidFill>
                <a:latin typeface="Helvetica"/>
                <a:cs typeface="Helvetica"/>
              </a:rPr>
              <a:t>Elonglife</a:t>
            </a:r>
            <a:r>
              <a:rPr lang="fr-FR" sz="2400" dirty="0" smtClean="0">
                <a:solidFill>
                  <a:srgbClr val="3AAA35"/>
                </a:solidFill>
                <a:latin typeface="Helvetica"/>
                <a:cs typeface="Helvetica"/>
              </a:rPr>
              <a:t> Home Energy System HES400 - SOMALIA</a:t>
            </a:r>
            <a:br>
              <a:rPr lang="fr-FR" sz="2400" dirty="0" smtClean="0">
                <a:solidFill>
                  <a:srgbClr val="3AAA35"/>
                </a:solidFill>
                <a:latin typeface="Helvetica"/>
                <a:cs typeface="Helvetica"/>
              </a:rPr>
            </a:br>
            <a:r>
              <a:rPr lang="fr-FR" sz="2400" dirty="0" err="1" smtClean="0">
                <a:solidFill>
                  <a:srgbClr val="3AAA35"/>
                </a:solidFill>
                <a:latin typeface="Helvetica"/>
                <a:cs typeface="Helvetica"/>
              </a:rPr>
              <a:t>Typical</a:t>
            </a:r>
            <a:r>
              <a:rPr lang="fr-FR" sz="2400" dirty="0" smtClean="0">
                <a:solidFill>
                  <a:srgbClr val="3AAA35"/>
                </a:solidFill>
                <a:latin typeface="Helvetica"/>
                <a:cs typeface="Helvetica"/>
              </a:rPr>
              <a:t>/</a:t>
            </a:r>
            <a:r>
              <a:rPr lang="fr-FR" sz="2400" dirty="0" err="1" smtClean="0">
                <a:solidFill>
                  <a:srgbClr val="3AAA35"/>
                </a:solidFill>
                <a:latin typeface="Helvetica"/>
                <a:cs typeface="Helvetica"/>
              </a:rPr>
              <a:t>average</a:t>
            </a:r>
            <a:r>
              <a:rPr lang="fr-FR" sz="2400" dirty="0" smtClean="0">
                <a:solidFill>
                  <a:srgbClr val="3AAA35"/>
                </a:solidFill>
                <a:latin typeface="Helvetica"/>
                <a:cs typeface="Helvetica"/>
              </a:rPr>
              <a:t> </a:t>
            </a:r>
            <a:r>
              <a:rPr lang="fr-FR" sz="2400" dirty="0" err="1" smtClean="0">
                <a:solidFill>
                  <a:srgbClr val="3AAA35"/>
                </a:solidFill>
                <a:latin typeface="Helvetica"/>
                <a:cs typeface="Helvetica"/>
              </a:rPr>
              <a:t>day</a:t>
            </a:r>
            <a:endParaRPr lang="fr-FR" sz="2400" b="1" dirty="0">
              <a:solidFill>
                <a:srgbClr val="3AAA35"/>
              </a:solidFill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19600"/>
            <a:ext cx="9180000" cy="360000"/>
          </a:xfrm>
          <a:prstGeom prst="rect">
            <a:avLst/>
          </a:prstGeom>
          <a:solidFill>
            <a:srgbClr val="3AAA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7819434" y="6520371"/>
            <a:ext cx="984173" cy="34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algn="r"/>
            <a:r>
              <a:rPr lang="fr-FR" sz="1200" dirty="0" smtClean="0">
                <a:solidFill>
                  <a:schemeClr val="bg1"/>
                </a:solidFill>
                <a:latin typeface="Helvetica"/>
                <a:cs typeface="Helvetica"/>
              </a:rPr>
              <a:t>27/05/2015</a:t>
            </a:r>
            <a:endParaRPr lang="fr-FR" sz="1200" b="0" dirty="0" smtClean="0">
              <a:solidFill>
                <a:schemeClr val="bg1"/>
              </a:solidFill>
              <a:latin typeface="Roboto Condensed Regular"/>
              <a:cs typeface="Roboto Condensed Regular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0" y="6520371"/>
            <a:ext cx="9180000" cy="35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Helvetica Light"/>
                <a:cs typeface="Helvetica Light"/>
              </a:rPr>
              <a:t>E-</a:t>
            </a:r>
            <a:r>
              <a:rPr lang="en-US" sz="800" dirty="0" err="1">
                <a:solidFill>
                  <a:srgbClr val="FFFFFF"/>
                </a:solidFill>
                <a:latin typeface="Helvetica Light"/>
                <a:cs typeface="Helvetica Light"/>
              </a:rPr>
              <a:t>Longlife</a:t>
            </a:r>
            <a:r>
              <a:rPr lang="en-US" sz="800" dirty="0">
                <a:solidFill>
                  <a:srgbClr val="FFFFFF"/>
                </a:solidFill>
                <a:latin typeface="Helvetica Light"/>
                <a:cs typeface="Helvetica Light"/>
              </a:rPr>
              <a:t>, Inc. Proprietary Information (Cleared for Export) </a:t>
            </a:r>
            <a:endParaRPr lang="fr-FR" sz="8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457200" y="6520371"/>
            <a:ext cx="984173" cy="34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fld id="{80FB3311-3DDE-8E47-8A6D-9A51BAE32545}" type="slidenum">
              <a:rPr lang="fr-FR" sz="1200" smtClean="0">
                <a:solidFill>
                  <a:schemeClr val="bg1"/>
                </a:solidFill>
                <a:latin typeface="Helvetica"/>
                <a:cs typeface="Helvetica"/>
              </a:rPr>
              <a:pPr/>
              <a:t>5</a:t>
            </a:fld>
            <a:endParaRPr lang="fr-FR" sz="1200" b="0" dirty="0" smtClean="0">
              <a:solidFill>
                <a:schemeClr val="bg1"/>
              </a:solidFill>
              <a:latin typeface="Roboto Condensed Regular"/>
              <a:cs typeface="Roboto Condensed Regular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4450619" y="2447925"/>
            <a:ext cx="264256" cy="877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838700" y="2068672"/>
            <a:ext cx="1555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Lithium </a:t>
            </a:r>
            <a:r>
              <a:rPr lang="fr-FR" sz="1400" dirty="0" err="1" smtClean="0"/>
              <a:t>battery</a:t>
            </a:r>
            <a:r>
              <a:rPr lang="fr-FR" sz="1400" dirty="0" smtClean="0"/>
              <a:t> </a:t>
            </a:r>
          </a:p>
          <a:p>
            <a:r>
              <a:rPr lang="fr-FR" sz="1400" dirty="0" smtClean="0"/>
              <a:t>State of charge (%)</a:t>
            </a:r>
            <a:endParaRPr lang="fr-FR" sz="1400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1441373" y="3914775"/>
            <a:ext cx="1204723" cy="54393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83682" y="3391555"/>
            <a:ext cx="1131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Solar Energy </a:t>
            </a:r>
          </a:p>
          <a:p>
            <a:r>
              <a:rPr lang="fr-FR" sz="1400" dirty="0" smtClean="0"/>
              <a:t>(</a:t>
            </a:r>
            <a:r>
              <a:rPr lang="fr-FR" sz="1400" dirty="0" err="1" smtClean="0"/>
              <a:t>Kw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6012383" y="4750452"/>
            <a:ext cx="1446237" cy="5983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7458620" y="3919455"/>
            <a:ext cx="1769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Home consumption </a:t>
            </a:r>
            <a:endParaRPr lang="en-US" sz="1400" dirty="0" smtClean="0"/>
          </a:p>
          <a:p>
            <a:r>
              <a:rPr lang="en-US" sz="1400" dirty="0" smtClean="0"/>
              <a:t>(</a:t>
            </a:r>
            <a:r>
              <a:rPr lang="en-US" sz="1400" dirty="0"/>
              <a:t>Kw)</a:t>
            </a:r>
            <a:endParaRPr lang="fr-FR" sz="1400" dirty="0"/>
          </a:p>
          <a:p>
            <a:pPr algn="ctr"/>
            <a:r>
              <a:rPr lang="en-US" sz="1000" dirty="0"/>
              <a:t>Fridge/(5)Lamps/TV/FAN/</a:t>
            </a:r>
            <a:endParaRPr lang="fr-FR" sz="1000" dirty="0"/>
          </a:p>
          <a:p>
            <a:pPr algn="ctr"/>
            <a:r>
              <a:rPr lang="en-US" sz="1000" dirty="0"/>
              <a:t>Computer/</a:t>
            </a:r>
            <a:r>
              <a:rPr lang="en-US" sz="1000" dirty="0" err="1"/>
              <a:t>Mobilephone</a:t>
            </a:r>
            <a:endParaRPr lang="fr-FR" sz="1000" dirty="0"/>
          </a:p>
        </p:txBody>
      </p:sp>
    </p:spTree>
    <p:extLst>
      <p:ext uri="{BB962C8B-B14F-4D97-AF65-F5344CB8AC3E}">
        <p14:creationId xmlns="" xmlns:p14="http://schemas.microsoft.com/office/powerpoint/2010/main" val="13395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555322"/>
            <a:ext cx="9144000" cy="41818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powerpoin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909" y="-164930"/>
            <a:ext cx="9663137" cy="17024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3682" y="1462624"/>
            <a:ext cx="8229600" cy="533219"/>
          </a:xfrm>
        </p:spPr>
        <p:txBody>
          <a:bodyPr>
            <a:noAutofit/>
          </a:bodyPr>
          <a:lstStyle/>
          <a:p>
            <a:pPr algn="l"/>
            <a:r>
              <a:rPr lang="fr-FR" sz="2400" dirty="0" err="1">
                <a:solidFill>
                  <a:srgbClr val="3AAA35"/>
                </a:solidFill>
                <a:latin typeface="Helvetica"/>
                <a:cs typeface="Helvetica"/>
              </a:rPr>
              <a:t>Elonglife</a:t>
            </a:r>
            <a:r>
              <a:rPr lang="fr-FR" sz="2400" dirty="0">
                <a:solidFill>
                  <a:srgbClr val="3AAA35"/>
                </a:solidFill>
                <a:latin typeface="Helvetica"/>
                <a:cs typeface="Helvetica"/>
              </a:rPr>
              <a:t> Home Energy System HES400 - SOMALIA </a:t>
            </a:r>
            <a:r>
              <a:rPr lang="fr-FR" sz="2400" dirty="0" err="1">
                <a:solidFill>
                  <a:srgbClr val="3AAA35"/>
                </a:solidFill>
                <a:latin typeface="Helvetica"/>
                <a:cs typeface="Helvetica"/>
              </a:rPr>
              <a:t>Particular</a:t>
            </a:r>
            <a:r>
              <a:rPr lang="fr-FR" sz="2400" dirty="0">
                <a:solidFill>
                  <a:srgbClr val="3AAA35"/>
                </a:solidFill>
                <a:latin typeface="Helvetica"/>
                <a:cs typeface="Helvetica"/>
              </a:rPr>
              <a:t> </a:t>
            </a:r>
            <a:r>
              <a:rPr lang="fr-FR" sz="2400" dirty="0" err="1" smtClean="0">
                <a:solidFill>
                  <a:srgbClr val="3AAA35"/>
                </a:solidFill>
                <a:latin typeface="Helvetica"/>
                <a:cs typeface="Helvetica"/>
              </a:rPr>
              <a:t>day</a:t>
            </a:r>
            <a:r>
              <a:rPr lang="fr-FR" sz="2400" dirty="0" smtClean="0">
                <a:solidFill>
                  <a:srgbClr val="3AAA35"/>
                </a:solidFill>
                <a:latin typeface="Helvetica"/>
                <a:cs typeface="Helvetica"/>
              </a:rPr>
              <a:t> (</a:t>
            </a:r>
            <a:r>
              <a:rPr lang="fr-FR" sz="2400" dirty="0" err="1" smtClean="0">
                <a:solidFill>
                  <a:srgbClr val="3AAA35"/>
                </a:solidFill>
                <a:latin typeface="Helvetica"/>
                <a:cs typeface="Helvetica"/>
              </a:rPr>
              <a:t>bad</a:t>
            </a:r>
            <a:r>
              <a:rPr lang="fr-FR" sz="2400" dirty="0" smtClean="0">
                <a:solidFill>
                  <a:srgbClr val="3AAA35"/>
                </a:solidFill>
                <a:latin typeface="Helvetica"/>
                <a:cs typeface="Helvetica"/>
              </a:rPr>
              <a:t> </a:t>
            </a:r>
            <a:r>
              <a:rPr lang="fr-FR" sz="2400" dirty="0" err="1" smtClean="0">
                <a:solidFill>
                  <a:srgbClr val="3AAA35"/>
                </a:solidFill>
                <a:latin typeface="Helvetica"/>
                <a:cs typeface="Helvetica"/>
              </a:rPr>
              <a:t>weather</a:t>
            </a:r>
            <a:r>
              <a:rPr lang="fr-FR" sz="2400" dirty="0" smtClean="0">
                <a:solidFill>
                  <a:srgbClr val="3AAA35"/>
                </a:solidFill>
                <a:latin typeface="Helvetica"/>
                <a:cs typeface="Helvetica"/>
              </a:rPr>
              <a:t>)</a:t>
            </a:r>
            <a:endParaRPr lang="fr-FR" sz="2400" b="1" dirty="0">
              <a:solidFill>
                <a:srgbClr val="3AAA35"/>
              </a:solidFill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19600"/>
            <a:ext cx="9180000" cy="360000"/>
          </a:xfrm>
          <a:prstGeom prst="rect">
            <a:avLst/>
          </a:prstGeom>
          <a:solidFill>
            <a:srgbClr val="3AAA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7819434" y="6520371"/>
            <a:ext cx="984173" cy="34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algn="r"/>
            <a:r>
              <a:rPr lang="fr-FR" sz="1200" dirty="0" smtClean="0">
                <a:solidFill>
                  <a:schemeClr val="bg1"/>
                </a:solidFill>
                <a:latin typeface="Helvetica"/>
                <a:cs typeface="Helvetica"/>
              </a:rPr>
              <a:t>27/05/2015</a:t>
            </a:r>
            <a:endParaRPr lang="fr-FR" sz="1200" b="0" dirty="0" smtClean="0">
              <a:solidFill>
                <a:schemeClr val="bg1"/>
              </a:solidFill>
              <a:latin typeface="Roboto Condensed Regular"/>
              <a:cs typeface="Roboto Condensed Regular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0" y="6520371"/>
            <a:ext cx="9180000" cy="35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Helvetica Light"/>
                <a:cs typeface="Helvetica Light"/>
              </a:rPr>
              <a:t>E-</a:t>
            </a:r>
            <a:r>
              <a:rPr lang="en-US" sz="800" dirty="0" err="1">
                <a:solidFill>
                  <a:srgbClr val="FFFFFF"/>
                </a:solidFill>
                <a:latin typeface="Helvetica Light"/>
                <a:cs typeface="Helvetica Light"/>
              </a:rPr>
              <a:t>Longlife</a:t>
            </a:r>
            <a:r>
              <a:rPr lang="en-US" sz="800" dirty="0">
                <a:solidFill>
                  <a:srgbClr val="FFFFFF"/>
                </a:solidFill>
                <a:latin typeface="Helvetica Light"/>
                <a:cs typeface="Helvetica Light"/>
              </a:rPr>
              <a:t>, Inc. Proprietary Information (Cleared for Export) </a:t>
            </a:r>
            <a:endParaRPr lang="fr-FR" sz="8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457200" y="6520371"/>
            <a:ext cx="984173" cy="34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fld id="{80FB3311-3DDE-8E47-8A6D-9A51BAE32545}" type="slidenum">
              <a:rPr lang="fr-FR" sz="1200" smtClean="0">
                <a:solidFill>
                  <a:schemeClr val="bg1"/>
                </a:solidFill>
                <a:latin typeface="Helvetica"/>
                <a:cs typeface="Helvetica"/>
              </a:rPr>
              <a:pPr/>
              <a:t>6</a:t>
            </a:fld>
            <a:endParaRPr lang="fr-FR" sz="1200" b="0" dirty="0" smtClean="0">
              <a:solidFill>
                <a:schemeClr val="bg1"/>
              </a:solidFill>
              <a:latin typeface="Roboto Condensed Regular"/>
              <a:cs typeface="Roboto Condensed Regular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382" r="60909"/>
          <a:stretch/>
        </p:blipFill>
        <p:spPr bwMode="auto">
          <a:xfrm>
            <a:off x="1620658" y="2194168"/>
            <a:ext cx="5902683" cy="384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avec flèche 12"/>
          <p:cNvCxnSpPr/>
          <p:nvPr/>
        </p:nvCxnSpPr>
        <p:spPr>
          <a:xfrm flipH="1">
            <a:off x="3851809" y="2799844"/>
            <a:ext cx="614996" cy="9548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838700" y="2068672"/>
            <a:ext cx="1555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Lithium </a:t>
            </a:r>
            <a:r>
              <a:rPr lang="fr-FR" sz="1400" dirty="0" err="1" smtClean="0"/>
              <a:t>battery</a:t>
            </a:r>
            <a:r>
              <a:rPr lang="fr-FR" sz="1400" dirty="0" smtClean="0"/>
              <a:t> </a:t>
            </a:r>
          </a:p>
          <a:p>
            <a:r>
              <a:rPr lang="fr-FR" sz="1400" dirty="0" smtClean="0"/>
              <a:t>State of charge (%)</a:t>
            </a:r>
            <a:endParaRPr lang="fr-FR" sz="1400" dirty="0"/>
          </a:p>
        </p:txBody>
      </p:sp>
      <p:cxnSp>
        <p:nvCxnSpPr>
          <p:cNvPr id="21" name="Connecteur droit avec flèche 20"/>
          <p:cNvCxnSpPr>
            <a:stCxn id="6146" idx="1"/>
          </p:cNvCxnSpPr>
          <p:nvPr/>
        </p:nvCxnSpPr>
        <p:spPr>
          <a:xfrm>
            <a:off x="1620658" y="4117369"/>
            <a:ext cx="726032" cy="73785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83682" y="3391555"/>
            <a:ext cx="1131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Solar Energy </a:t>
            </a:r>
          </a:p>
          <a:p>
            <a:r>
              <a:rPr lang="fr-FR" sz="1400" dirty="0" smtClean="0"/>
              <a:t>(</a:t>
            </a:r>
            <a:r>
              <a:rPr lang="fr-FR" sz="1400" dirty="0" err="1" smtClean="0"/>
              <a:t>Kw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6393869" y="4524375"/>
            <a:ext cx="1064751" cy="565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7458620" y="3919455"/>
            <a:ext cx="1769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Home consumption </a:t>
            </a:r>
            <a:endParaRPr lang="en-US" sz="1400" dirty="0" smtClean="0"/>
          </a:p>
          <a:p>
            <a:r>
              <a:rPr lang="en-US" sz="1400" dirty="0" smtClean="0"/>
              <a:t>(</a:t>
            </a:r>
            <a:r>
              <a:rPr lang="en-US" sz="1400" dirty="0"/>
              <a:t>Kw)</a:t>
            </a:r>
            <a:endParaRPr lang="fr-FR" sz="1400" dirty="0"/>
          </a:p>
          <a:p>
            <a:pPr algn="ctr"/>
            <a:r>
              <a:rPr lang="en-US" sz="1000" dirty="0"/>
              <a:t>Fridge/(5)Lamps/TV/FAN/</a:t>
            </a:r>
            <a:endParaRPr lang="fr-FR" sz="1000" dirty="0"/>
          </a:p>
          <a:p>
            <a:pPr algn="ctr"/>
            <a:r>
              <a:rPr lang="en-US" sz="1000" dirty="0"/>
              <a:t>Computer/</a:t>
            </a:r>
            <a:r>
              <a:rPr lang="en-US" sz="1000" dirty="0" err="1"/>
              <a:t>Mobilephone</a:t>
            </a:r>
            <a:endParaRPr lang="fr-FR" sz="1000" dirty="0"/>
          </a:p>
        </p:txBody>
      </p:sp>
    </p:spTree>
    <p:extLst>
      <p:ext uri="{BB962C8B-B14F-4D97-AF65-F5344CB8AC3E}">
        <p14:creationId xmlns="" xmlns:p14="http://schemas.microsoft.com/office/powerpoint/2010/main" val="423198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6" t="11614"/>
          <a:stretch/>
        </p:blipFill>
        <p:spPr bwMode="auto">
          <a:xfrm>
            <a:off x="383682" y="3095180"/>
            <a:ext cx="8526318" cy="246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5555322"/>
            <a:ext cx="9144000" cy="41818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powerpoin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909" y="-164930"/>
            <a:ext cx="9663137" cy="17024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49988"/>
            <a:ext cx="8229600" cy="533219"/>
          </a:xfrm>
        </p:spPr>
        <p:txBody>
          <a:bodyPr>
            <a:noAutofit/>
          </a:bodyPr>
          <a:lstStyle/>
          <a:p>
            <a:pPr algn="l"/>
            <a:r>
              <a:rPr lang="fr-FR" sz="2400" dirty="0" err="1" smtClean="0">
                <a:solidFill>
                  <a:srgbClr val="3AAA35"/>
                </a:solidFill>
                <a:latin typeface="Helvetica"/>
                <a:cs typeface="Helvetica"/>
              </a:rPr>
              <a:t>Elonglife</a:t>
            </a:r>
            <a:r>
              <a:rPr lang="fr-FR" sz="2400" dirty="0" smtClean="0">
                <a:solidFill>
                  <a:srgbClr val="3AAA35"/>
                </a:solidFill>
                <a:latin typeface="Helvetica"/>
                <a:cs typeface="Helvetica"/>
              </a:rPr>
              <a:t> </a:t>
            </a:r>
            <a:r>
              <a:rPr lang="fr-FR" sz="2400" dirty="0">
                <a:solidFill>
                  <a:srgbClr val="3AAA35"/>
                </a:solidFill>
                <a:latin typeface="Helvetica"/>
                <a:cs typeface="Helvetica"/>
              </a:rPr>
              <a:t>Home Energy System HES400 - SOMALIA </a:t>
            </a:r>
            <a:r>
              <a:rPr lang="fr-FR" sz="2400" dirty="0" err="1">
                <a:solidFill>
                  <a:srgbClr val="3AAA35"/>
                </a:solidFill>
                <a:latin typeface="Helvetica"/>
                <a:cs typeface="Helvetica"/>
              </a:rPr>
              <a:t>Throughout</a:t>
            </a:r>
            <a:r>
              <a:rPr lang="fr-FR" sz="2400" dirty="0">
                <a:solidFill>
                  <a:srgbClr val="3AAA35"/>
                </a:solidFill>
                <a:latin typeface="Helvetica"/>
                <a:cs typeface="Helvetica"/>
              </a:rPr>
              <a:t> the </a:t>
            </a:r>
            <a:r>
              <a:rPr lang="fr-FR" sz="2400" dirty="0" err="1">
                <a:solidFill>
                  <a:srgbClr val="3AAA35"/>
                </a:solidFill>
                <a:latin typeface="Helvetica"/>
                <a:cs typeface="Helvetica"/>
              </a:rPr>
              <a:t>year</a:t>
            </a:r>
            <a:endParaRPr lang="fr-FR" sz="2400" b="1" dirty="0">
              <a:solidFill>
                <a:srgbClr val="3AAA35"/>
              </a:solidFill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19600"/>
            <a:ext cx="9180000" cy="360000"/>
          </a:xfrm>
          <a:prstGeom prst="rect">
            <a:avLst/>
          </a:prstGeom>
          <a:solidFill>
            <a:srgbClr val="3AAA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7819434" y="6520371"/>
            <a:ext cx="984173" cy="34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algn="r"/>
            <a:r>
              <a:rPr lang="fr-FR" sz="1200" dirty="0" smtClean="0">
                <a:solidFill>
                  <a:schemeClr val="bg1"/>
                </a:solidFill>
                <a:latin typeface="Helvetica"/>
                <a:cs typeface="Helvetica"/>
              </a:rPr>
              <a:t>27/05/2015</a:t>
            </a:r>
            <a:endParaRPr lang="fr-FR" sz="1200" b="0" dirty="0" smtClean="0">
              <a:solidFill>
                <a:schemeClr val="bg1"/>
              </a:solidFill>
              <a:latin typeface="Roboto Condensed Regular"/>
              <a:cs typeface="Roboto Condensed Regular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0" y="6520371"/>
            <a:ext cx="9180000" cy="35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Helvetica Light"/>
                <a:cs typeface="Helvetica Light"/>
              </a:rPr>
              <a:t>E-</a:t>
            </a:r>
            <a:r>
              <a:rPr lang="en-US" sz="800" dirty="0" err="1">
                <a:solidFill>
                  <a:srgbClr val="FFFFFF"/>
                </a:solidFill>
                <a:latin typeface="Helvetica Light"/>
                <a:cs typeface="Helvetica Light"/>
              </a:rPr>
              <a:t>Longlife</a:t>
            </a:r>
            <a:r>
              <a:rPr lang="en-US" sz="800" dirty="0">
                <a:solidFill>
                  <a:srgbClr val="FFFFFF"/>
                </a:solidFill>
                <a:latin typeface="Helvetica Light"/>
                <a:cs typeface="Helvetica Light"/>
              </a:rPr>
              <a:t>, Inc. Proprietary Information (Cleared for Export) </a:t>
            </a:r>
            <a:endParaRPr lang="fr-FR" sz="8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457200" y="6520371"/>
            <a:ext cx="984173" cy="34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fld id="{80FB3311-3DDE-8E47-8A6D-9A51BAE32545}" type="slidenum">
              <a:rPr lang="fr-FR" sz="1200" smtClean="0">
                <a:solidFill>
                  <a:schemeClr val="bg1"/>
                </a:solidFill>
                <a:latin typeface="Helvetica"/>
                <a:cs typeface="Helvetica"/>
              </a:rPr>
              <a:pPr/>
              <a:t>7</a:t>
            </a:fld>
            <a:endParaRPr lang="fr-FR" sz="1200" b="0" dirty="0" smtClean="0">
              <a:solidFill>
                <a:schemeClr val="bg1"/>
              </a:solidFill>
              <a:latin typeface="Roboto Condensed Regular"/>
              <a:cs typeface="Roboto Condensed Regular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7214835" y="2834626"/>
            <a:ext cx="812464" cy="647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558891" y="2330282"/>
            <a:ext cx="1555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Lithium </a:t>
            </a:r>
            <a:r>
              <a:rPr lang="fr-FR" sz="1400" dirty="0" err="1" smtClean="0"/>
              <a:t>battery</a:t>
            </a:r>
            <a:r>
              <a:rPr lang="fr-FR" sz="1400" dirty="0" smtClean="0"/>
              <a:t> </a:t>
            </a:r>
          </a:p>
          <a:p>
            <a:r>
              <a:rPr lang="fr-FR" sz="1400" dirty="0" smtClean="0"/>
              <a:t>State of charge (%)</a:t>
            </a:r>
            <a:endParaRPr lang="fr-FR" sz="1400" dirty="0"/>
          </a:p>
        </p:txBody>
      </p:sp>
      <p:cxnSp>
        <p:nvCxnSpPr>
          <p:cNvPr id="21" name="Connecteur droit avec flèche 20"/>
          <p:cNvCxnSpPr>
            <a:stCxn id="22" idx="2"/>
          </p:cNvCxnSpPr>
          <p:nvPr/>
        </p:nvCxnSpPr>
        <p:spPr>
          <a:xfrm flipH="1">
            <a:off x="1246173" y="3159245"/>
            <a:ext cx="845868" cy="135611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526437" y="2636025"/>
            <a:ext cx="1131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Solar Energy </a:t>
            </a:r>
          </a:p>
          <a:p>
            <a:r>
              <a:rPr lang="fr-FR" sz="1400" dirty="0" smtClean="0"/>
              <a:t>(</a:t>
            </a:r>
            <a:r>
              <a:rPr lang="fr-FR" sz="1400" dirty="0" err="1" smtClean="0"/>
              <a:t>Kw</a:t>
            </a:r>
            <a:r>
              <a:rPr lang="fr-FR" sz="1400" dirty="0" smtClean="0"/>
              <a:t>)</a:t>
            </a:r>
            <a:endParaRPr lang="fr-FR" sz="1400" dirty="0"/>
          </a:p>
        </p:txBody>
      </p:sp>
    </p:spTree>
    <p:extLst>
      <p:ext uri="{BB962C8B-B14F-4D97-AF65-F5344CB8AC3E}">
        <p14:creationId xmlns="" xmlns:p14="http://schemas.microsoft.com/office/powerpoint/2010/main" val="20473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555322"/>
            <a:ext cx="9144000" cy="41818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powerpoin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909" y="-164930"/>
            <a:ext cx="9663137" cy="17024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007" y="1270920"/>
            <a:ext cx="8229600" cy="533219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rgbClr val="3AAA35"/>
                </a:solidFill>
                <a:latin typeface="Helvetica"/>
                <a:cs typeface="Helvetica"/>
              </a:rPr>
              <a:t>Option 1 : HES400 </a:t>
            </a:r>
            <a:r>
              <a:rPr lang="fr-FR" sz="2400" dirty="0" err="1" smtClean="0">
                <a:solidFill>
                  <a:srgbClr val="3AAA35"/>
                </a:solidFill>
                <a:latin typeface="Helvetica"/>
                <a:cs typeface="Helvetica"/>
              </a:rPr>
              <a:t>with</a:t>
            </a:r>
            <a:r>
              <a:rPr lang="fr-FR" sz="2400" dirty="0" smtClean="0">
                <a:solidFill>
                  <a:srgbClr val="3AAA35"/>
                </a:solidFill>
                <a:latin typeface="Helvetica"/>
                <a:cs typeface="Helvetica"/>
              </a:rPr>
              <a:t> shortage max 1</a:t>
            </a:r>
            <a:r>
              <a:rPr lang="fr-FR" sz="2400" dirty="0">
                <a:solidFill>
                  <a:srgbClr val="3AAA35"/>
                </a:solidFill>
                <a:latin typeface="Helvetica"/>
                <a:cs typeface="Helvetica"/>
              </a:rPr>
              <a:t>% </a:t>
            </a:r>
            <a:r>
              <a:rPr lang="fr-FR" sz="2400" dirty="0" smtClean="0">
                <a:solidFill>
                  <a:srgbClr val="3AAA35"/>
                </a:solidFill>
                <a:latin typeface="Helvetica"/>
                <a:cs typeface="Helvetica"/>
              </a:rPr>
              <a:t>(</a:t>
            </a:r>
            <a:r>
              <a:rPr lang="fr-FR" sz="2400" dirty="0" err="1" smtClean="0">
                <a:solidFill>
                  <a:srgbClr val="3AAA35"/>
                </a:solidFill>
                <a:latin typeface="Helvetica"/>
                <a:cs typeface="Helvetica"/>
              </a:rPr>
              <a:t>with</a:t>
            </a:r>
            <a:r>
              <a:rPr lang="fr-FR" sz="2400" dirty="0" smtClean="0">
                <a:solidFill>
                  <a:srgbClr val="3AAA35"/>
                </a:solidFill>
                <a:latin typeface="Helvetica"/>
                <a:cs typeface="Helvetica"/>
              </a:rPr>
              <a:t> </a:t>
            </a:r>
            <a:r>
              <a:rPr lang="fr-FR" sz="2400" dirty="0" err="1" smtClean="0">
                <a:solidFill>
                  <a:srgbClr val="3AAA35"/>
                </a:solidFill>
                <a:latin typeface="Helvetica"/>
                <a:cs typeface="Helvetica"/>
              </a:rPr>
              <a:t>fridge</a:t>
            </a:r>
            <a:r>
              <a:rPr lang="fr-FR" sz="2400" dirty="0" smtClean="0">
                <a:solidFill>
                  <a:srgbClr val="3AAA35"/>
                </a:solidFill>
                <a:latin typeface="Helvetica"/>
                <a:cs typeface="Helvetica"/>
              </a:rPr>
              <a:t>) </a:t>
            </a:r>
            <a:br>
              <a:rPr lang="fr-FR" sz="2400" dirty="0" smtClean="0">
                <a:solidFill>
                  <a:srgbClr val="3AAA35"/>
                </a:solidFill>
                <a:latin typeface="Helvetica"/>
                <a:cs typeface="Helvetica"/>
              </a:rPr>
            </a:br>
            <a:r>
              <a:rPr lang="fr-FR" sz="2400" dirty="0" smtClean="0">
                <a:solidFill>
                  <a:srgbClr val="3AAA35"/>
                </a:solidFill>
                <a:latin typeface="Helvetica"/>
                <a:cs typeface="Helvetica"/>
              </a:rPr>
              <a:t>or No </a:t>
            </a:r>
            <a:r>
              <a:rPr lang="fr-FR" sz="2400" dirty="0" err="1" smtClean="0">
                <a:solidFill>
                  <a:srgbClr val="3AAA35"/>
                </a:solidFill>
                <a:latin typeface="Helvetica"/>
                <a:cs typeface="Helvetica"/>
              </a:rPr>
              <a:t>shortage</a:t>
            </a:r>
            <a:r>
              <a:rPr lang="fr-FR" sz="2400" dirty="0" smtClean="0">
                <a:solidFill>
                  <a:srgbClr val="3AAA35"/>
                </a:solidFill>
                <a:latin typeface="Helvetica"/>
                <a:cs typeface="Helvetica"/>
              </a:rPr>
              <a:t> (</a:t>
            </a:r>
            <a:r>
              <a:rPr lang="fr-FR" sz="2400" dirty="0" err="1" smtClean="0">
                <a:solidFill>
                  <a:srgbClr val="3AAA35"/>
                </a:solidFill>
                <a:latin typeface="Helvetica"/>
                <a:cs typeface="Helvetica"/>
              </a:rPr>
              <a:t>without</a:t>
            </a:r>
            <a:r>
              <a:rPr lang="fr-FR" sz="2400" dirty="0" smtClean="0">
                <a:solidFill>
                  <a:srgbClr val="3AAA35"/>
                </a:solidFill>
                <a:latin typeface="Helvetica"/>
                <a:cs typeface="Helvetica"/>
              </a:rPr>
              <a:t> </a:t>
            </a:r>
            <a:r>
              <a:rPr lang="fr-FR" sz="2400" dirty="0" err="1" smtClean="0">
                <a:solidFill>
                  <a:srgbClr val="3AAA35"/>
                </a:solidFill>
                <a:latin typeface="Helvetica"/>
                <a:cs typeface="Helvetica"/>
              </a:rPr>
              <a:t>fridge</a:t>
            </a:r>
            <a:r>
              <a:rPr lang="fr-FR" sz="2400" dirty="0" smtClean="0">
                <a:solidFill>
                  <a:srgbClr val="3AAA35"/>
                </a:solidFill>
                <a:latin typeface="Helvetica"/>
                <a:cs typeface="Helvetica"/>
              </a:rPr>
              <a:t>)</a:t>
            </a:r>
            <a:endParaRPr lang="fr-FR" sz="2400" b="1" dirty="0">
              <a:solidFill>
                <a:srgbClr val="3AAA35"/>
              </a:solidFill>
              <a:latin typeface="Helvetica"/>
              <a:cs typeface="Helvetic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2948"/>
            <a:ext cx="8229600" cy="38450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Clr>
                <a:srgbClr val="3AAA35"/>
              </a:buClr>
              <a:buFont typeface="Wingdings" charset="2"/>
              <a:buChar char="§"/>
            </a:pPr>
            <a:r>
              <a:rPr lang="fr-FR" sz="1800" b="1" dirty="0">
                <a:latin typeface="Helvetica"/>
                <a:cs typeface="Helvetica"/>
              </a:rPr>
              <a:t>System configuration:</a:t>
            </a:r>
          </a:p>
          <a:p>
            <a:pPr lvl="1">
              <a:lnSpc>
                <a:spcPct val="120000"/>
              </a:lnSpc>
              <a:buClr>
                <a:srgbClr val="3AAA35"/>
              </a:buClr>
              <a:buFont typeface="Wingdings" charset="2"/>
              <a:buChar char="§"/>
            </a:pPr>
            <a:r>
              <a:rPr lang="fr-FR" sz="1400" b="1" dirty="0">
                <a:latin typeface="Helvetica"/>
                <a:cs typeface="Helvetica"/>
              </a:rPr>
              <a:t>PV 250 </a:t>
            </a:r>
            <a:r>
              <a:rPr lang="fr-FR" sz="1400" b="1" dirty="0" err="1">
                <a:latin typeface="Helvetica"/>
                <a:cs typeface="Helvetica"/>
              </a:rPr>
              <a:t>Wc</a:t>
            </a:r>
            <a:r>
              <a:rPr lang="fr-FR" sz="1400" b="1" dirty="0">
                <a:latin typeface="Helvetica"/>
                <a:cs typeface="Helvetica"/>
              </a:rPr>
              <a:t> x </a:t>
            </a:r>
            <a:r>
              <a:rPr lang="fr-FR" sz="1400" b="1" dirty="0" smtClean="0">
                <a:latin typeface="Helvetica"/>
                <a:cs typeface="Helvetica"/>
              </a:rPr>
              <a:t>3 </a:t>
            </a:r>
            <a:r>
              <a:rPr lang="fr-FR" sz="1400" b="1" dirty="0">
                <a:latin typeface="Helvetica"/>
                <a:cs typeface="Helvetica"/>
              </a:rPr>
              <a:t>: </a:t>
            </a:r>
            <a:r>
              <a:rPr lang="fr-FR" sz="1400" b="1" dirty="0" smtClean="0">
                <a:latin typeface="Helvetica"/>
                <a:cs typeface="Helvetica"/>
              </a:rPr>
              <a:t>750Wc</a:t>
            </a:r>
            <a:endParaRPr lang="fr-FR" sz="1400" b="1" dirty="0">
              <a:latin typeface="Helvetica"/>
              <a:cs typeface="Helvetica"/>
            </a:endParaRPr>
          </a:p>
          <a:p>
            <a:pPr lvl="1">
              <a:lnSpc>
                <a:spcPct val="120000"/>
              </a:lnSpc>
              <a:buClr>
                <a:srgbClr val="3AAA35"/>
              </a:buClr>
              <a:buFont typeface="Wingdings" charset="2"/>
              <a:buChar char="§"/>
            </a:pPr>
            <a:r>
              <a:rPr lang="fr-FR" sz="1400" b="1" dirty="0" err="1">
                <a:latin typeface="Helvetica"/>
                <a:cs typeface="Helvetica"/>
              </a:rPr>
              <a:t>Elonglife</a:t>
            </a:r>
            <a:r>
              <a:rPr lang="fr-FR" sz="1400" b="1" dirty="0">
                <a:latin typeface="Helvetica"/>
                <a:cs typeface="Helvetica"/>
              </a:rPr>
              <a:t> HES400, </a:t>
            </a:r>
            <a:r>
              <a:rPr lang="fr-FR" sz="1400" b="1" dirty="0" err="1">
                <a:latin typeface="Helvetica"/>
                <a:cs typeface="Helvetica"/>
              </a:rPr>
              <a:t>including</a:t>
            </a:r>
            <a:r>
              <a:rPr lang="fr-FR" sz="1400" b="1" dirty="0">
                <a:latin typeface="Helvetica"/>
                <a:cs typeface="Helvetica"/>
              </a:rPr>
              <a:t> Lithium </a:t>
            </a:r>
            <a:r>
              <a:rPr lang="fr-FR" sz="1400" b="1" dirty="0" err="1">
                <a:latin typeface="Helvetica"/>
                <a:cs typeface="Helvetica"/>
              </a:rPr>
              <a:t>battery</a:t>
            </a:r>
            <a:endParaRPr lang="fr-FR" sz="1400" b="1" dirty="0">
              <a:latin typeface="Helvetica"/>
              <a:cs typeface="Helvetica"/>
            </a:endParaRPr>
          </a:p>
          <a:p>
            <a:pPr>
              <a:lnSpc>
                <a:spcPct val="250000"/>
              </a:lnSpc>
              <a:buClr>
                <a:srgbClr val="3AAA35"/>
              </a:buClr>
              <a:buFont typeface="Wingdings" charset="2"/>
              <a:buChar char="§"/>
            </a:pPr>
            <a:r>
              <a:rPr lang="fr-FR" sz="1800" b="1" dirty="0" err="1">
                <a:latin typeface="Helvetica"/>
                <a:cs typeface="Helvetica"/>
              </a:rPr>
              <a:t>Results</a:t>
            </a:r>
            <a:r>
              <a:rPr lang="fr-FR" sz="1800" b="1" dirty="0">
                <a:latin typeface="Helvetica"/>
                <a:cs typeface="Helvetica"/>
              </a:rPr>
              <a:t> :</a:t>
            </a:r>
          </a:p>
          <a:p>
            <a:pPr lvl="1">
              <a:lnSpc>
                <a:spcPct val="120000"/>
              </a:lnSpc>
              <a:buClr>
                <a:srgbClr val="3AAA35"/>
              </a:buClr>
              <a:buFont typeface="Wingdings" charset="2"/>
              <a:buChar char="§"/>
            </a:pPr>
            <a:r>
              <a:rPr lang="fr-FR" sz="1400" b="1" dirty="0">
                <a:latin typeface="Helvetica"/>
                <a:cs typeface="Helvetica"/>
              </a:rPr>
              <a:t>Energy Production over 12 </a:t>
            </a:r>
            <a:r>
              <a:rPr lang="fr-FR" sz="1400" b="1" dirty="0" err="1">
                <a:latin typeface="Helvetica"/>
                <a:cs typeface="Helvetica"/>
              </a:rPr>
              <a:t>months</a:t>
            </a:r>
            <a:r>
              <a:rPr lang="fr-FR" sz="1400" b="1" dirty="0">
                <a:latin typeface="Helvetica"/>
                <a:cs typeface="Helvetica"/>
              </a:rPr>
              <a:t> : </a:t>
            </a:r>
            <a:r>
              <a:rPr lang="fr-FR" sz="1400" b="1" dirty="0" smtClean="0">
                <a:latin typeface="Helvetica"/>
                <a:cs typeface="Helvetica"/>
              </a:rPr>
              <a:t>1250 kWh </a:t>
            </a:r>
            <a:r>
              <a:rPr lang="fr-FR" sz="1400" b="1" dirty="0">
                <a:latin typeface="Helvetica"/>
                <a:cs typeface="Helvetica"/>
              </a:rPr>
              <a:t>(100% Solar)</a:t>
            </a:r>
          </a:p>
          <a:p>
            <a:pPr lvl="1">
              <a:lnSpc>
                <a:spcPct val="120000"/>
              </a:lnSpc>
              <a:buClr>
                <a:srgbClr val="3AAA35"/>
              </a:buClr>
              <a:buFont typeface="Wingdings" charset="2"/>
              <a:buChar char="§"/>
            </a:pPr>
            <a:r>
              <a:rPr lang="fr-FR" sz="1400" b="1" dirty="0">
                <a:latin typeface="Helvetica"/>
                <a:cs typeface="Helvetica"/>
              </a:rPr>
              <a:t>Energy </a:t>
            </a:r>
            <a:r>
              <a:rPr lang="fr-FR" sz="1400" b="1" dirty="0" err="1">
                <a:latin typeface="Helvetica"/>
                <a:cs typeface="Helvetica"/>
              </a:rPr>
              <a:t>consumption</a:t>
            </a:r>
            <a:r>
              <a:rPr lang="fr-FR" sz="1400" b="1" dirty="0">
                <a:latin typeface="Helvetica"/>
                <a:cs typeface="Helvetica"/>
              </a:rPr>
              <a:t> over 12 </a:t>
            </a:r>
            <a:r>
              <a:rPr lang="fr-FR" sz="1400" b="1" dirty="0" err="1">
                <a:latin typeface="Helvetica"/>
                <a:cs typeface="Helvetica"/>
              </a:rPr>
              <a:t>months</a:t>
            </a:r>
            <a:r>
              <a:rPr lang="fr-FR" sz="1400" b="1" dirty="0">
                <a:latin typeface="Helvetica"/>
                <a:cs typeface="Helvetica"/>
              </a:rPr>
              <a:t> : </a:t>
            </a:r>
            <a:r>
              <a:rPr lang="fr-FR" sz="1400" b="1" dirty="0" smtClean="0">
                <a:latin typeface="Helvetica"/>
                <a:cs typeface="Helvetica"/>
              </a:rPr>
              <a:t>392 kWh</a:t>
            </a:r>
            <a:endParaRPr lang="fr-FR" sz="1400" b="1" dirty="0">
              <a:latin typeface="Helvetica"/>
              <a:cs typeface="Helvetica"/>
            </a:endParaRPr>
          </a:p>
          <a:p>
            <a:pPr lvl="1">
              <a:lnSpc>
                <a:spcPct val="120000"/>
              </a:lnSpc>
              <a:buClr>
                <a:srgbClr val="3AAA35"/>
              </a:buClr>
              <a:buFont typeface="Wingdings" charset="2"/>
              <a:buChar char="§"/>
            </a:pPr>
            <a:r>
              <a:rPr lang="fr-FR" sz="1400" b="1" dirty="0">
                <a:latin typeface="Helvetica"/>
                <a:cs typeface="Helvetica"/>
              </a:rPr>
              <a:t>Shortage of </a:t>
            </a:r>
            <a:r>
              <a:rPr lang="fr-FR" sz="1400" b="1" dirty="0" smtClean="0">
                <a:latin typeface="Helvetica"/>
                <a:cs typeface="Helvetica"/>
              </a:rPr>
              <a:t>3,3 </a:t>
            </a:r>
            <a:r>
              <a:rPr lang="fr-FR" sz="1400" b="1" dirty="0">
                <a:latin typeface="Helvetica"/>
                <a:cs typeface="Helvetica"/>
              </a:rPr>
              <a:t>kWh </a:t>
            </a:r>
            <a:r>
              <a:rPr lang="fr-FR" sz="1400" b="1" dirty="0" smtClean="0">
                <a:latin typeface="Helvetica"/>
                <a:cs typeface="Helvetica"/>
              </a:rPr>
              <a:t>max over 12 </a:t>
            </a:r>
            <a:r>
              <a:rPr lang="fr-FR" sz="1400" b="1" dirty="0" err="1" smtClean="0">
                <a:latin typeface="Helvetica"/>
                <a:cs typeface="Helvetica"/>
              </a:rPr>
              <a:t>months</a:t>
            </a:r>
            <a:endParaRPr lang="fr-FR" sz="1400" b="1" dirty="0">
              <a:latin typeface="Helvetica"/>
              <a:cs typeface="Helvetica"/>
            </a:endParaRPr>
          </a:p>
          <a:p>
            <a:pPr lvl="1">
              <a:lnSpc>
                <a:spcPct val="120000"/>
              </a:lnSpc>
              <a:buClr>
                <a:srgbClr val="3AAA35"/>
              </a:buClr>
              <a:buFont typeface="Wingdings" charset="2"/>
              <a:buChar char="§"/>
            </a:pPr>
            <a:r>
              <a:rPr lang="fr-FR" sz="1400" b="1" dirty="0" err="1">
                <a:latin typeface="Helvetica"/>
                <a:cs typeface="Helvetica"/>
              </a:rPr>
              <a:t>Average</a:t>
            </a:r>
            <a:r>
              <a:rPr lang="fr-FR" sz="1400" b="1" dirty="0">
                <a:latin typeface="Helvetica"/>
                <a:cs typeface="Helvetica"/>
              </a:rPr>
              <a:t> Min </a:t>
            </a:r>
            <a:r>
              <a:rPr lang="fr-FR" sz="1400" b="1" dirty="0" err="1">
                <a:latin typeface="Helvetica"/>
                <a:cs typeface="Helvetica"/>
              </a:rPr>
              <a:t>SoC</a:t>
            </a:r>
            <a:r>
              <a:rPr lang="fr-FR" sz="1400" b="1" dirty="0">
                <a:latin typeface="Helvetica"/>
                <a:cs typeface="Helvetica"/>
              </a:rPr>
              <a:t>  &gt; </a:t>
            </a:r>
            <a:r>
              <a:rPr lang="fr-FR" sz="1400" b="1" dirty="0" smtClean="0">
                <a:latin typeface="Helvetica"/>
                <a:cs typeface="Helvetica"/>
              </a:rPr>
              <a:t>25 %</a:t>
            </a:r>
            <a:endParaRPr lang="fr-FR" sz="1400" b="1" dirty="0">
              <a:latin typeface="Helvetica"/>
              <a:cs typeface="Helvetica"/>
            </a:endParaRPr>
          </a:p>
          <a:p>
            <a:pPr>
              <a:lnSpc>
                <a:spcPct val="120000"/>
              </a:lnSpc>
              <a:buClr>
                <a:srgbClr val="3AAA35"/>
              </a:buClr>
              <a:buFont typeface="Wingdings" charset="2"/>
              <a:buChar char="§"/>
            </a:pPr>
            <a:endParaRPr lang="fr-FR" sz="1800" b="1" dirty="0">
              <a:latin typeface="Helvetica"/>
              <a:cs typeface="Helvetica"/>
            </a:endParaRPr>
          </a:p>
          <a:p>
            <a:pPr>
              <a:lnSpc>
                <a:spcPct val="120000"/>
              </a:lnSpc>
              <a:buClr>
                <a:srgbClr val="3AAA35"/>
              </a:buClr>
              <a:buFont typeface="Wingdings" charset="2"/>
              <a:buChar char="§"/>
            </a:pPr>
            <a:r>
              <a:rPr lang="fr-FR" sz="1800" b="1" dirty="0">
                <a:latin typeface="Helvetica"/>
                <a:cs typeface="Helvetica"/>
              </a:rPr>
              <a:t>Total </a:t>
            </a:r>
            <a:r>
              <a:rPr lang="fr-FR" sz="1800" b="1" dirty="0" err="1">
                <a:latin typeface="Helvetica"/>
                <a:cs typeface="Helvetica"/>
              </a:rPr>
              <a:t>Cost</a:t>
            </a:r>
            <a:endParaRPr lang="fr-FR" sz="1800" b="1" dirty="0">
              <a:latin typeface="Helvetica"/>
              <a:cs typeface="Helvetica"/>
            </a:endParaRPr>
          </a:p>
          <a:p>
            <a:pPr lvl="1">
              <a:lnSpc>
                <a:spcPct val="120000"/>
              </a:lnSpc>
              <a:buClr>
                <a:srgbClr val="3AAA35"/>
              </a:buClr>
              <a:buFont typeface="Wingdings" charset="2"/>
              <a:buChar char="§"/>
            </a:pPr>
            <a:r>
              <a:rPr lang="fr-FR" sz="1400" b="1" dirty="0" err="1">
                <a:latin typeface="Helvetica"/>
                <a:cs typeface="Helvetica"/>
              </a:rPr>
              <a:t>Elonglife</a:t>
            </a:r>
            <a:r>
              <a:rPr lang="fr-FR" sz="1400" b="1" dirty="0">
                <a:latin typeface="Helvetica"/>
                <a:cs typeface="Helvetica"/>
              </a:rPr>
              <a:t> HES400 + </a:t>
            </a:r>
            <a:r>
              <a:rPr lang="fr-FR" sz="1400" b="1" dirty="0" smtClean="0">
                <a:latin typeface="Helvetica"/>
                <a:cs typeface="Helvetica"/>
              </a:rPr>
              <a:t>3 x Solar Panels = 1 855$, for </a:t>
            </a:r>
            <a:r>
              <a:rPr lang="fr-FR" sz="1400" b="1" dirty="0" err="1" smtClean="0">
                <a:latin typeface="Helvetica"/>
                <a:cs typeface="Helvetica"/>
              </a:rPr>
              <a:t>qty</a:t>
            </a:r>
            <a:r>
              <a:rPr lang="fr-FR" sz="1400" b="1" dirty="0" smtClean="0">
                <a:latin typeface="Helvetica"/>
                <a:cs typeface="Helvetica"/>
              </a:rPr>
              <a:t> Min 50 000 </a:t>
            </a:r>
            <a:r>
              <a:rPr lang="fr-FR" sz="1400" b="1" dirty="0" err="1" smtClean="0">
                <a:latin typeface="Helvetica"/>
                <a:cs typeface="Helvetica"/>
              </a:rPr>
              <a:t>units</a:t>
            </a:r>
            <a:r>
              <a:rPr lang="fr-FR" sz="1400" b="1" dirty="0" smtClean="0">
                <a:latin typeface="Helvetica"/>
                <a:cs typeface="Helvetica"/>
              </a:rPr>
              <a:t>.</a:t>
            </a:r>
            <a:endParaRPr lang="fr-FR" sz="1400" b="1" dirty="0">
              <a:latin typeface="Helvetica"/>
              <a:cs typeface="Helvetica"/>
            </a:endParaRPr>
          </a:p>
          <a:p>
            <a:pPr lvl="1">
              <a:lnSpc>
                <a:spcPct val="120000"/>
              </a:lnSpc>
              <a:buClr>
                <a:srgbClr val="3AAA35"/>
              </a:buClr>
              <a:buFont typeface="Wingdings" charset="2"/>
              <a:buChar char="§"/>
            </a:pPr>
            <a:r>
              <a:rPr lang="fr-FR" sz="1400" b="1" dirty="0">
                <a:latin typeface="Helvetica"/>
                <a:cs typeface="Helvetica"/>
              </a:rPr>
              <a:t>10 </a:t>
            </a:r>
            <a:r>
              <a:rPr lang="fr-FR" sz="1400" b="1" dirty="0" err="1">
                <a:latin typeface="Helvetica"/>
                <a:cs typeface="Helvetica"/>
              </a:rPr>
              <a:t>years</a:t>
            </a:r>
            <a:r>
              <a:rPr lang="fr-FR" sz="1400" b="1" dirty="0">
                <a:latin typeface="Helvetica"/>
                <a:cs typeface="Helvetica"/>
              </a:rPr>
              <a:t> Energy production </a:t>
            </a:r>
            <a:r>
              <a:rPr lang="fr-FR" sz="1400" b="1" dirty="0" err="1">
                <a:latin typeface="Helvetica"/>
                <a:cs typeface="Helvetica"/>
              </a:rPr>
              <a:t>garantee</a:t>
            </a:r>
            <a:r>
              <a:rPr lang="fr-FR" sz="1400" b="1" dirty="0">
                <a:latin typeface="Helvetica"/>
                <a:cs typeface="Helvetica"/>
              </a:rPr>
              <a:t> </a:t>
            </a:r>
          </a:p>
          <a:p>
            <a:pPr lvl="1">
              <a:lnSpc>
                <a:spcPct val="120000"/>
              </a:lnSpc>
              <a:buClr>
                <a:srgbClr val="3AAA35"/>
              </a:buClr>
              <a:buFont typeface="Wingdings" charset="2"/>
              <a:buChar char="§"/>
            </a:pPr>
            <a:r>
              <a:rPr lang="fr-FR" sz="1400" b="1" dirty="0">
                <a:latin typeface="Helvetica"/>
                <a:cs typeface="Helvetica"/>
              </a:rPr>
              <a:t>Min 20 </a:t>
            </a:r>
            <a:r>
              <a:rPr lang="fr-FR" sz="1400" b="1" dirty="0" err="1">
                <a:latin typeface="Helvetica"/>
                <a:cs typeface="Helvetica"/>
              </a:rPr>
              <a:t>years</a:t>
            </a:r>
            <a:r>
              <a:rPr lang="fr-FR" sz="1400" b="1" dirty="0">
                <a:latin typeface="Helvetica"/>
                <a:cs typeface="Helvetica"/>
              </a:rPr>
              <a:t> </a:t>
            </a:r>
            <a:r>
              <a:rPr lang="fr-FR" sz="1400" b="1" dirty="0" err="1">
                <a:latin typeface="Helvetica"/>
                <a:cs typeface="Helvetica"/>
              </a:rPr>
              <a:t>lifespan</a:t>
            </a:r>
            <a:r>
              <a:rPr lang="fr-FR" sz="1400" b="1" dirty="0">
                <a:latin typeface="Helvetica"/>
                <a:cs typeface="Helvetica"/>
              </a:rPr>
              <a:t> </a:t>
            </a:r>
            <a:r>
              <a:rPr lang="fr-FR" sz="1400" b="1" dirty="0" err="1">
                <a:latin typeface="Helvetica"/>
                <a:cs typeface="Helvetica"/>
              </a:rPr>
              <a:t>with</a:t>
            </a:r>
            <a:r>
              <a:rPr lang="fr-FR" sz="1400" b="1" dirty="0">
                <a:latin typeface="Helvetica"/>
                <a:cs typeface="Helvetica"/>
              </a:rPr>
              <a:t> Maintenance Program Service Plan </a:t>
            </a:r>
          </a:p>
          <a:p>
            <a:pPr lvl="1">
              <a:lnSpc>
                <a:spcPct val="120000"/>
              </a:lnSpc>
              <a:buClr>
                <a:srgbClr val="3AAA35"/>
              </a:buClr>
              <a:buFont typeface="Wingdings" charset="2"/>
              <a:buChar char="§"/>
            </a:pPr>
            <a:endParaRPr lang="fr-FR" sz="1400" b="1" dirty="0"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19600"/>
            <a:ext cx="9180000" cy="360000"/>
          </a:xfrm>
          <a:prstGeom prst="rect">
            <a:avLst/>
          </a:prstGeom>
          <a:solidFill>
            <a:srgbClr val="3AAA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7819434" y="6520371"/>
            <a:ext cx="984173" cy="34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algn="r"/>
            <a:r>
              <a:rPr lang="fr-FR" sz="1200" dirty="0" smtClean="0">
                <a:solidFill>
                  <a:schemeClr val="bg1"/>
                </a:solidFill>
                <a:latin typeface="Helvetica"/>
                <a:cs typeface="Helvetica"/>
              </a:rPr>
              <a:t>27/05/2015</a:t>
            </a:r>
            <a:endParaRPr lang="fr-FR" sz="1200" b="0" dirty="0" smtClean="0">
              <a:solidFill>
                <a:schemeClr val="bg1"/>
              </a:solidFill>
              <a:latin typeface="Roboto Condensed Regular"/>
              <a:cs typeface="Roboto Condensed Regular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0" y="6520371"/>
            <a:ext cx="9180000" cy="35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Helvetica Light"/>
                <a:cs typeface="Helvetica Light"/>
              </a:rPr>
              <a:t>E-</a:t>
            </a:r>
            <a:r>
              <a:rPr lang="en-US" sz="800" dirty="0" err="1">
                <a:solidFill>
                  <a:srgbClr val="FFFFFF"/>
                </a:solidFill>
                <a:latin typeface="Helvetica Light"/>
                <a:cs typeface="Helvetica Light"/>
              </a:rPr>
              <a:t>Longlife</a:t>
            </a:r>
            <a:r>
              <a:rPr lang="en-US" sz="800" dirty="0">
                <a:solidFill>
                  <a:srgbClr val="FFFFFF"/>
                </a:solidFill>
                <a:latin typeface="Helvetica Light"/>
                <a:cs typeface="Helvetica Light"/>
              </a:rPr>
              <a:t>, Inc. Proprietary Information (Cleared for Export) </a:t>
            </a:r>
            <a:endParaRPr lang="fr-FR" sz="8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457200" y="6520371"/>
            <a:ext cx="984173" cy="34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fld id="{80FB3311-3DDE-8E47-8A6D-9A51BAE32545}" type="slidenum">
              <a:rPr lang="fr-FR" sz="1200" smtClean="0">
                <a:solidFill>
                  <a:schemeClr val="bg1"/>
                </a:solidFill>
                <a:latin typeface="Helvetica"/>
                <a:cs typeface="Helvetica"/>
              </a:rPr>
              <a:pPr/>
              <a:t>8</a:t>
            </a:fld>
            <a:endParaRPr lang="fr-FR" sz="1200" b="0" dirty="0" smtClean="0">
              <a:solidFill>
                <a:schemeClr val="bg1"/>
              </a:solidFill>
              <a:latin typeface="Roboto Condensed Regular"/>
              <a:cs typeface="Roboto Condensed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26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555322"/>
            <a:ext cx="9144000" cy="41818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powerpoin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909" y="-164930"/>
            <a:ext cx="9663137" cy="17024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12019"/>
            <a:ext cx="8229600" cy="533219"/>
          </a:xfrm>
        </p:spPr>
        <p:txBody>
          <a:bodyPr>
            <a:noAutofit/>
          </a:bodyPr>
          <a:lstStyle/>
          <a:p>
            <a:pPr algn="l"/>
            <a:r>
              <a:rPr lang="fr-FR" sz="2400" dirty="0" smtClean="0">
                <a:solidFill>
                  <a:srgbClr val="3AAA35"/>
                </a:solidFill>
                <a:latin typeface="Helvetica"/>
                <a:cs typeface="Helvetica"/>
              </a:rPr>
              <a:t>Option </a:t>
            </a:r>
            <a:r>
              <a:rPr lang="fr-FR" sz="2400" dirty="0">
                <a:solidFill>
                  <a:srgbClr val="3AAA35"/>
                </a:solidFill>
                <a:latin typeface="Helvetica"/>
                <a:cs typeface="Helvetica"/>
              </a:rPr>
              <a:t>2</a:t>
            </a:r>
            <a:r>
              <a:rPr lang="fr-FR" sz="2400" dirty="0" smtClean="0">
                <a:solidFill>
                  <a:srgbClr val="3AAA35"/>
                </a:solidFill>
                <a:latin typeface="Helvetica"/>
                <a:cs typeface="Helvetica"/>
              </a:rPr>
              <a:t> : HES400 </a:t>
            </a:r>
            <a:r>
              <a:rPr lang="fr-FR" sz="2400" dirty="0" err="1" smtClean="0">
                <a:solidFill>
                  <a:srgbClr val="3AAA35"/>
                </a:solidFill>
                <a:latin typeface="Helvetica"/>
                <a:cs typeface="Helvetica"/>
              </a:rPr>
              <a:t>with</a:t>
            </a:r>
            <a:r>
              <a:rPr lang="fr-FR" sz="2400" dirty="0" smtClean="0">
                <a:solidFill>
                  <a:srgbClr val="3AAA35"/>
                </a:solidFill>
                <a:latin typeface="Helvetica"/>
                <a:cs typeface="Helvetica"/>
              </a:rPr>
              <a:t> max 1% </a:t>
            </a:r>
            <a:r>
              <a:rPr lang="fr-FR" sz="2400" dirty="0" err="1" smtClean="0">
                <a:solidFill>
                  <a:srgbClr val="3AAA35"/>
                </a:solidFill>
                <a:latin typeface="Helvetica"/>
                <a:cs typeface="Helvetica"/>
              </a:rPr>
              <a:t>shortage</a:t>
            </a:r>
            <a:r>
              <a:rPr lang="fr-FR" sz="2400" dirty="0" smtClean="0">
                <a:solidFill>
                  <a:srgbClr val="3AAA35"/>
                </a:solidFill>
                <a:latin typeface="Helvetica"/>
                <a:cs typeface="Helvetica"/>
              </a:rPr>
              <a:t> &amp; </a:t>
            </a:r>
            <a:r>
              <a:rPr lang="fr-FR" sz="2400" dirty="0" err="1" smtClean="0">
                <a:solidFill>
                  <a:srgbClr val="3AAA35"/>
                </a:solidFill>
                <a:latin typeface="Helvetica"/>
                <a:cs typeface="Helvetica"/>
              </a:rPr>
              <a:t>without</a:t>
            </a:r>
            <a:r>
              <a:rPr lang="fr-FR" sz="2400" dirty="0" smtClean="0">
                <a:solidFill>
                  <a:srgbClr val="3AAA35"/>
                </a:solidFill>
                <a:latin typeface="Helvetica"/>
                <a:cs typeface="Helvetica"/>
              </a:rPr>
              <a:t> </a:t>
            </a:r>
            <a:r>
              <a:rPr lang="fr-FR" sz="2400" dirty="0" err="1">
                <a:solidFill>
                  <a:srgbClr val="3AAA35"/>
                </a:solidFill>
                <a:latin typeface="Helvetica"/>
                <a:cs typeface="Helvetica"/>
              </a:rPr>
              <a:t>F</a:t>
            </a:r>
            <a:r>
              <a:rPr lang="fr-FR" sz="2400" dirty="0" err="1" smtClean="0">
                <a:solidFill>
                  <a:srgbClr val="3AAA35"/>
                </a:solidFill>
                <a:latin typeface="Helvetica"/>
                <a:cs typeface="Helvetica"/>
              </a:rPr>
              <a:t>ridge</a:t>
            </a:r>
            <a:endParaRPr lang="fr-FR" sz="2400" b="1" dirty="0">
              <a:solidFill>
                <a:srgbClr val="3AAA35"/>
              </a:solidFill>
              <a:latin typeface="Helvetica"/>
              <a:cs typeface="Helvetic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45238"/>
            <a:ext cx="8229600" cy="38450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Clr>
                <a:srgbClr val="3AAA35"/>
              </a:buClr>
              <a:buFont typeface="Wingdings" charset="2"/>
              <a:buChar char="§"/>
            </a:pPr>
            <a:r>
              <a:rPr lang="fr-FR" sz="1800" b="1" dirty="0" smtClean="0">
                <a:latin typeface="Helvetica"/>
                <a:cs typeface="Helvetica"/>
              </a:rPr>
              <a:t>System configuration:</a:t>
            </a:r>
          </a:p>
          <a:p>
            <a:pPr lvl="1">
              <a:lnSpc>
                <a:spcPct val="120000"/>
              </a:lnSpc>
              <a:buClr>
                <a:srgbClr val="3AAA35"/>
              </a:buClr>
              <a:buFont typeface="Wingdings" charset="2"/>
              <a:buChar char="§"/>
            </a:pPr>
            <a:r>
              <a:rPr lang="fr-FR" sz="1400" b="1" dirty="0" smtClean="0">
                <a:latin typeface="Helvetica"/>
                <a:cs typeface="Helvetica"/>
              </a:rPr>
              <a:t>PV 250 </a:t>
            </a:r>
            <a:r>
              <a:rPr lang="fr-FR" sz="1400" b="1" dirty="0" err="1" smtClean="0">
                <a:latin typeface="Helvetica"/>
                <a:cs typeface="Helvetica"/>
              </a:rPr>
              <a:t>Wc</a:t>
            </a:r>
            <a:r>
              <a:rPr lang="fr-FR" sz="1400" b="1" dirty="0">
                <a:latin typeface="Helvetica"/>
                <a:cs typeface="Helvetica"/>
              </a:rPr>
              <a:t> </a:t>
            </a:r>
            <a:r>
              <a:rPr lang="fr-FR" sz="1400" b="1" dirty="0" smtClean="0">
                <a:latin typeface="Helvetica"/>
                <a:cs typeface="Helvetica"/>
              </a:rPr>
              <a:t>x 2 : 500Wc</a:t>
            </a:r>
          </a:p>
          <a:p>
            <a:pPr lvl="1">
              <a:lnSpc>
                <a:spcPct val="120000"/>
              </a:lnSpc>
              <a:buClr>
                <a:srgbClr val="3AAA35"/>
              </a:buClr>
              <a:buFont typeface="Wingdings" charset="2"/>
              <a:buChar char="§"/>
            </a:pPr>
            <a:r>
              <a:rPr lang="fr-FR" sz="1400" b="1" dirty="0" err="1" smtClean="0">
                <a:latin typeface="Helvetica"/>
                <a:cs typeface="Helvetica"/>
              </a:rPr>
              <a:t>Elonglife</a:t>
            </a:r>
            <a:r>
              <a:rPr lang="fr-FR" sz="1400" b="1" dirty="0" smtClean="0">
                <a:latin typeface="Helvetica"/>
                <a:cs typeface="Helvetica"/>
              </a:rPr>
              <a:t> HES400, </a:t>
            </a:r>
            <a:r>
              <a:rPr lang="fr-FR" sz="1400" b="1" dirty="0" err="1" smtClean="0">
                <a:latin typeface="Helvetica"/>
                <a:cs typeface="Helvetica"/>
              </a:rPr>
              <a:t>including</a:t>
            </a:r>
            <a:r>
              <a:rPr lang="fr-FR" sz="1400" b="1" dirty="0" smtClean="0">
                <a:latin typeface="Helvetica"/>
                <a:cs typeface="Helvetica"/>
              </a:rPr>
              <a:t> Lithium </a:t>
            </a:r>
            <a:r>
              <a:rPr lang="fr-FR" sz="1400" b="1" dirty="0" err="1" smtClean="0">
                <a:latin typeface="Helvetica"/>
                <a:cs typeface="Helvetica"/>
              </a:rPr>
              <a:t>battery</a:t>
            </a:r>
            <a:endParaRPr lang="fr-FR" sz="1400" b="1" dirty="0" smtClean="0">
              <a:latin typeface="Helvetica"/>
              <a:cs typeface="Helvetica"/>
            </a:endParaRPr>
          </a:p>
          <a:p>
            <a:pPr>
              <a:lnSpc>
                <a:spcPct val="250000"/>
              </a:lnSpc>
              <a:buClr>
                <a:srgbClr val="3AAA35"/>
              </a:buClr>
              <a:buFont typeface="Wingdings" charset="2"/>
              <a:buChar char="§"/>
            </a:pPr>
            <a:r>
              <a:rPr lang="fr-FR" sz="1800" b="1" dirty="0" err="1" smtClean="0">
                <a:latin typeface="Helvetica"/>
                <a:cs typeface="Helvetica"/>
              </a:rPr>
              <a:t>Results</a:t>
            </a:r>
            <a:r>
              <a:rPr lang="fr-FR" sz="1800" b="1" dirty="0" smtClean="0">
                <a:latin typeface="Helvetica"/>
                <a:cs typeface="Helvetica"/>
              </a:rPr>
              <a:t> :</a:t>
            </a:r>
          </a:p>
          <a:p>
            <a:pPr lvl="1">
              <a:lnSpc>
                <a:spcPct val="120000"/>
              </a:lnSpc>
              <a:buClr>
                <a:srgbClr val="3AAA35"/>
              </a:buClr>
              <a:buFont typeface="Wingdings" charset="2"/>
              <a:buChar char="§"/>
            </a:pPr>
            <a:r>
              <a:rPr lang="fr-FR" sz="1400" b="1" dirty="0" smtClean="0">
                <a:latin typeface="Helvetica"/>
                <a:cs typeface="Helvetica"/>
              </a:rPr>
              <a:t>Energy Production over 12 </a:t>
            </a:r>
            <a:r>
              <a:rPr lang="fr-FR" sz="1400" b="1" dirty="0" err="1" smtClean="0">
                <a:latin typeface="Helvetica"/>
                <a:cs typeface="Helvetica"/>
              </a:rPr>
              <a:t>months</a:t>
            </a:r>
            <a:r>
              <a:rPr lang="fr-FR" sz="1400" b="1" dirty="0" smtClean="0">
                <a:latin typeface="Helvetica"/>
                <a:cs typeface="Helvetica"/>
              </a:rPr>
              <a:t> : 833 kWh (100% Solar)</a:t>
            </a:r>
          </a:p>
          <a:p>
            <a:pPr lvl="1">
              <a:lnSpc>
                <a:spcPct val="120000"/>
              </a:lnSpc>
              <a:buClr>
                <a:srgbClr val="3AAA35"/>
              </a:buClr>
              <a:buFont typeface="Wingdings" charset="2"/>
              <a:buChar char="§"/>
            </a:pPr>
            <a:r>
              <a:rPr lang="fr-FR" sz="1400" b="1" dirty="0" smtClean="0">
                <a:latin typeface="Helvetica"/>
                <a:cs typeface="Helvetica"/>
              </a:rPr>
              <a:t>Energy </a:t>
            </a:r>
            <a:r>
              <a:rPr lang="fr-FR" sz="1400" b="1" dirty="0" err="1" smtClean="0">
                <a:latin typeface="Helvetica"/>
                <a:cs typeface="Helvetica"/>
              </a:rPr>
              <a:t>consumption</a:t>
            </a:r>
            <a:r>
              <a:rPr lang="fr-FR" sz="1400" b="1" dirty="0" smtClean="0">
                <a:latin typeface="Helvetica"/>
                <a:cs typeface="Helvetica"/>
              </a:rPr>
              <a:t> over 12 </a:t>
            </a:r>
            <a:r>
              <a:rPr lang="fr-FR" sz="1400" b="1" dirty="0" err="1" smtClean="0">
                <a:latin typeface="Helvetica"/>
                <a:cs typeface="Helvetica"/>
              </a:rPr>
              <a:t>months</a:t>
            </a:r>
            <a:r>
              <a:rPr lang="fr-FR" sz="1400" b="1" dirty="0" smtClean="0">
                <a:latin typeface="Helvetica"/>
                <a:cs typeface="Helvetica"/>
              </a:rPr>
              <a:t> : 271 kWh</a:t>
            </a:r>
          </a:p>
          <a:p>
            <a:pPr lvl="1">
              <a:lnSpc>
                <a:spcPct val="120000"/>
              </a:lnSpc>
              <a:buClr>
                <a:srgbClr val="3AAA35"/>
              </a:buClr>
              <a:buFont typeface="Wingdings" charset="2"/>
              <a:buChar char="§"/>
            </a:pPr>
            <a:r>
              <a:rPr lang="fr-FR" sz="1400" b="1" dirty="0" smtClean="0">
                <a:latin typeface="Helvetica"/>
                <a:cs typeface="Helvetica"/>
              </a:rPr>
              <a:t>Shortage of 0,5 kWh max over 12 </a:t>
            </a:r>
            <a:r>
              <a:rPr lang="fr-FR" sz="1400" b="1" dirty="0" err="1" smtClean="0">
                <a:latin typeface="Helvetica"/>
                <a:cs typeface="Helvetica"/>
              </a:rPr>
              <a:t>months</a:t>
            </a:r>
            <a:endParaRPr lang="fr-FR" sz="1400" b="1" dirty="0" smtClean="0">
              <a:latin typeface="Helvetica"/>
              <a:cs typeface="Helvetica"/>
            </a:endParaRPr>
          </a:p>
          <a:p>
            <a:pPr lvl="1">
              <a:lnSpc>
                <a:spcPct val="120000"/>
              </a:lnSpc>
              <a:buClr>
                <a:srgbClr val="3AAA35"/>
              </a:buClr>
              <a:buFont typeface="Wingdings" charset="2"/>
              <a:buChar char="§"/>
            </a:pPr>
            <a:r>
              <a:rPr lang="fr-FR" sz="1400" b="1" dirty="0" err="1" smtClean="0">
                <a:latin typeface="Helvetica"/>
                <a:cs typeface="Helvetica"/>
              </a:rPr>
              <a:t>Average</a:t>
            </a:r>
            <a:r>
              <a:rPr lang="fr-FR" sz="1400" b="1" dirty="0" smtClean="0">
                <a:latin typeface="Helvetica"/>
                <a:cs typeface="Helvetica"/>
              </a:rPr>
              <a:t> Min </a:t>
            </a:r>
            <a:r>
              <a:rPr lang="fr-FR" sz="1400" b="1" dirty="0" err="1" smtClean="0">
                <a:latin typeface="Helvetica"/>
                <a:cs typeface="Helvetica"/>
              </a:rPr>
              <a:t>SoC</a:t>
            </a:r>
            <a:r>
              <a:rPr lang="fr-FR" sz="1400" b="1" dirty="0" smtClean="0">
                <a:latin typeface="Helvetica"/>
                <a:cs typeface="Helvetica"/>
              </a:rPr>
              <a:t>  &gt; 50%</a:t>
            </a:r>
          </a:p>
          <a:p>
            <a:pPr>
              <a:lnSpc>
                <a:spcPct val="120000"/>
              </a:lnSpc>
              <a:buClr>
                <a:srgbClr val="3AAA35"/>
              </a:buClr>
              <a:buFont typeface="Wingdings" charset="2"/>
              <a:buChar char="§"/>
            </a:pPr>
            <a:endParaRPr lang="fr-FR" sz="1800" b="1" dirty="0" smtClean="0">
              <a:latin typeface="Helvetica"/>
              <a:cs typeface="Helvetica"/>
            </a:endParaRPr>
          </a:p>
          <a:p>
            <a:pPr>
              <a:lnSpc>
                <a:spcPct val="120000"/>
              </a:lnSpc>
              <a:buClr>
                <a:srgbClr val="3AAA35"/>
              </a:buClr>
              <a:buFont typeface="Wingdings" charset="2"/>
              <a:buChar char="§"/>
            </a:pPr>
            <a:r>
              <a:rPr lang="fr-FR" sz="1800" b="1" dirty="0" smtClean="0">
                <a:latin typeface="Helvetica"/>
                <a:cs typeface="Helvetica"/>
              </a:rPr>
              <a:t>Total </a:t>
            </a:r>
            <a:r>
              <a:rPr lang="fr-FR" sz="1800" b="1" dirty="0" err="1" smtClean="0">
                <a:latin typeface="Helvetica"/>
                <a:cs typeface="Helvetica"/>
              </a:rPr>
              <a:t>Cost</a:t>
            </a:r>
            <a:endParaRPr lang="fr-FR" sz="1800" b="1" dirty="0">
              <a:latin typeface="Helvetica"/>
              <a:cs typeface="Helvetica"/>
            </a:endParaRPr>
          </a:p>
          <a:p>
            <a:pPr lvl="1">
              <a:lnSpc>
                <a:spcPct val="120000"/>
              </a:lnSpc>
              <a:buClr>
                <a:srgbClr val="3AAA35"/>
              </a:buClr>
              <a:buFont typeface="Wingdings" charset="2"/>
              <a:buChar char="§"/>
            </a:pPr>
            <a:r>
              <a:rPr lang="fr-FR" sz="1400" b="1" dirty="0" err="1" smtClean="0">
                <a:latin typeface="Helvetica"/>
                <a:cs typeface="Helvetica"/>
              </a:rPr>
              <a:t>Elonglife</a:t>
            </a:r>
            <a:r>
              <a:rPr lang="fr-FR" sz="1400" b="1" dirty="0" smtClean="0">
                <a:latin typeface="Helvetica"/>
                <a:cs typeface="Helvetica"/>
              </a:rPr>
              <a:t> HES400 + 2 x Solar Panels = 1 720 $USD, Min </a:t>
            </a:r>
            <a:r>
              <a:rPr lang="fr-FR" sz="1400" b="1" dirty="0" err="1" smtClean="0">
                <a:latin typeface="Helvetica"/>
                <a:cs typeface="Helvetica"/>
              </a:rPr>
              <a:t>quantity</a:t>
            </a:r>
            <a:r>
              <a:rPr lang="fr-FR" sz="1400" b="1" dirty="0" smtClean="0">
                <a:latin typeface="Helvetica"/>
                <a:cs typeface="Helvetica"/>
              </a:rPr>
              <a:t> 50 000 </a:t>
            </a:r>
            <a:r>
              <a:rPr lang="fr-FR" sz="1400" b="1" dirty="0" err="1" smtClean="0">
                <a:latin typeface="Helvetica"/>
                <a:cs typeface="Helvetica"/>
              </a:rPr>
              <a:t>units</a:t>
            </a:r>
            <a:endParaRPr lang="fr-FR" sz="1400" b="1" dirty="0">
              <a:latin typeface="Helvetica"/>
              <a:cs typeface="Helvetica"/>
            </a:endParaRPr>
          </a:p>
          <a:p>
            <a:pPr lvl="1">
              <a:lnSpc>
                <a:spcPct val="120000"/>
              </a:lnSpc>
              <a:buClr>
                <a:srgbClr val="3AAA35"/>
              </a:buClr>
              <a:buFont typeface="Wingdings" charset="2"/>
              <a:buChar char="§"/>
            </a:pPr>
            <a:r>
              <a:rPr lang="fr-FR" sz="1400" b="1" dirty="0" smtClean="0">
                <a:latin typeface="Helvetica"/>
                <a:cs typeface="Helvetica"/>
              </a:rPr>
              <a:t>10 </a:t>
            </a:r>
            <a:r>
              <a:rPr lang="fr-FR" sz="1400" b="1" dirty="0" err="1" smtClean="0">
                <a:latin typeface="Helvetica"/>
                <a:cs typeface="Helvetica"/>
              </a:rPr>
              <a:t>years</a:t>
            </a:r>
            <a:r>
              <a:rPr lang="fr-FR" sz="1400" b="1" dirty="0" smtClean="0">
                <a:latin typeface="Helvetica"/>
                <a:cs typeface="Helvetica"/>
              </a:rPr>
              <a:t> Energy production </a:t>
            </a:r>
            <a:r>
              <a:rPr lang="fr-FR" sz="1400" b="1" dirty="0" err="1" smtClean="0">
                <a:latin typeface="Helvetica"/>
                <a:cs typeface="Helvetica"/>
              </a:rPr>
              <a:t>garantee</a:t>
            </a:r>
            <a:r>
              <a:rPr lang="fr-FR" sz="1400" b="1" dirty="0" smtClean="0">
                <a:latin typeface="Helvetica"/>
                <a:cs typeface="Helvetica"/>
              </a:rPr>
              <a:t> </a:t>
            </a:r>
            <a:endParaRPr lang="fr-FR" sz="1400" b="1" dirty="0">
              <a:latin typeface="Helvetica"/>
              <a:cs typeface="Helvetica"/>
            </a:endParaRPr>
          </a:p>
          <a:p>
            <a:pPr lvl="1">
              <a:lnSpc>
                <a:spcPct val="120000"/>
              </a:lnSpc>
              <a:buClr>
                <a:srgbClr val="3AAA35"/>
              </a:buClr>
              <a:buFont typeface="Wingdings" charset="2"/>
              <a:buChar char="§"/>
            </a:pPr>
            <a:r>
              <a:rPr lang="fr-FR" sz="1400" b="1" dirty="0" smtClean="0">
                <a:latin typeface="Helvetica"/>
                <a:cs typeface="Helvetica"/>
              </a:rPr>
              <a:t>Min 20 </a:t>
            </a:r>
            <a:r>
              <a:rPr lang="fr-FR" sz="1400" b="1" dirty="0" err="1" smtClean="0">
                <a:latin typeface="Helvetica"/>
                <a:cs typeface="Helvetica"/>
              </a:rPr>
              <a:t>years</a:t>
            </a:r>
            <a:r>
              <a:rPr lang="fr-FR" sz="1400" b="1" dirty="0" smtClean="0">
                <a:latin typeface="Helvetica"/>
                <a:cs typeface="Helvetica"/>
              </a:rPr>
              <a:t> </a:t>
            </a:r>
            <a:r>
              <a:rPr lang="fr-FR" sz="1400" b="1" dirty="0" err="1" smtClean="0">
                <a:latin typeface="Helvetica"/>
                <a:cs typeface="Helvetica"/>
              </a:rPr>
              <a:t>lifespan</a:t>
            </a:r>
            <a:r>
              <a:rPr lang="fr-FR" sz="1400" b="1" dirty="0" smtClean="0">
                <a:latin typeface="Helvetica"/>
                <a:cs typeface="Helvetica"/>
              </a:rPr>
              <a:t> </a:t>
            </a:r>
            <a:r>
              <a:rPr lang="fr-FR" sz="1400" b="1" dirty="0" err="1" smtClean="0">
                <a:latin typeface="Helvetica"/>
                <a:cs typeface="Helvetica"/>
              </a:rPr>
              <a:t>with</a:t>
            </a:r>
            <a:r>
              <a:rPr lang="fr-FR" sz="1400" b="1" dirty="0" smtClean="0">
                <a:latin typeface="Helvetica"/>
                <a:cs typeface="Helvetica"/>
              </a:rPr>
              <a:t> Maintenance Program Service Plan </a:t>
            </a:r>
            <a:endParaRPr lang="fr-FR" sz="1400" b="1" dirty="0">
              <a:latin typeface="Helvetica"/>
              <a:cs typeface="Helvetica"/>
            </a:endParaRPr>
          </a:p>
          <a:p>
            <a:pPr lvl="1">
              <a:lnSpc>
                <a:spcPct val="120000"/>
              </a:lnSpc>
              <a:buClr>
                <a:srgbClr val="3AAA35"/>
              </a:buClr>
              <a:buFont typeface="Wingdings" charset="2"/>
              <a:buChar char="§"/>
            </a:pPr>
            <a:endParaRPr lang="fr-FR" sz="1400" b="1" dirty="0" smtClean="0">
              <a:latin typeface="Helvetica"/>
              <a:cs typeface="Helvetica"/>
            </a:endParaRPr>
          </a:p>
          <a:p>
            <a:pPr lvl="1">
              <a:lnSpc>
                <a:spcPct val="120000"/>
              </a:lnSpc>
              <a:buClr>
                <a:srgbClr val="3AAA35"/>
              </a:buClr>
              <a:buFont typeface="Wingdings" charset="2"/>
              <a:buChar char="§"/>
            </a:pPr>
            <a:endParaRPr lang="fr-FR" sz="1400" b="1" dirty="0">
              <a:latin typeface="Helvetica"/>
              <a:cs typeface="Helvetica"/>
            </a:endParaRPr>
          </a:p>
          <a:p>
            <a:pPr lvl="1">
              <a:lnSpc>
                <a:spcPct val="120000"/>
              </a:lnSpc>
              <a:buClr>
                <a:srgbClr val="3AAA35"/>
              </a:buClr>
              <a:buFont typeface="Wingdings" charset="2"/>
              <a:buChar char="§"/>
            </a:pPr>
            <a:endParaRPr lang="fr-FR" sz="1400" b="1" dirty="0"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19600"/>
            <a:ext cx="9180000" cy="360000"/>
          </a:xfrm>
          <a:prstGeom prst="rect">
            <a:avLst/>
          </a:prstGeom>
          <a:solidFill>
            <a:srgbClr val="3AAA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7819434" y="6520371"/>
            <a:ext cx="984173" cy="34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algn="r"/>
            <a:r>
              <a:rPr lang="fr-FR" sz="1200" dirty="0" smtClean="0">
                <a:solidFill>
                  <a:schemeClr val="bg1"/>
                </a:solidFill>
                <a:latin typeface="Helvetica"/>
                <a:cs typeface="Helvetica"/>
              </a:rPr>
              <a:t>27/05/2015</a:t>
            </a:r>
            <a:endParaRPr lang="fr-FR" sz="1200" b="0" dirty="0" smtClean="0">
              <a:solidFill>
                <a:schemeClr val="bg1"/>
              </a:solidFill>
              <a:latin typeface="Roboto Condensed Regular"/>
              <a:cs typeface="Roboto Condensed Regular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0" y="6520371"/>
            <a:ext cx="9180000" cy="35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rgbClr val="FFFFFF"/>
                </a:solidFill>
                <a:latin typeface="Helvetica Light"/>
                <a:cs typeface="Helvetica Light"/>
              </a:rPr>
              <a:t>E-</a:t>
            </a:r>
            <a:r>
              <a:rPr lang="en-US" sz="800" dirty="0" err="1">
                <a:solidFill>
                  <a:srgbClr val="FFFFFF"/>
                </a:solidFill>
                <a:latin typeface="Helvetica Light"/>
                <a:cs typeface="Helvetica Light"/>
              </a:rPr>
              <a:t>Longlife</a:t>
            </a:r>
            <a:r>
              <a:rPr lang="en-US" sz="800" dirty="0">
                <a:solidFill>
                  <a:srgbClr val="FFFFFF"/>
                </a:solidFill>
                <a:latin typeface="Helvetica Light"/>
                <a:cs typeface="Helvetica Light"/>
              </a:rPr>
              <a:t>, Inc. Proprietary Information (Cleared for Export) </a:t>
            </a:r>
            <a:endParaRPr lang="fr-FR" sz="8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457200" y="6520371"/>
            <a:ext cx="984173" cy="34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0" i="0">
                <a:solidFill>
                  <a:srgbClr val="8DC7E1"/>
                </a:solidFill>
                <a:latin typeface="Roboto Bold"/>
                <a:ea typeface="+mn-ea"/>
                <a:cs typeface="Roboto Bold"/>
              </a:defRPr>
            </a:lvl1pPr>
            <a:lvl2pPr marL="179388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8DC7E1"/>
                </a:solidFill>
                <a:latin typeface="Roboto Regular"/>
                <a:ea typeface="Arial" charset="0"/>
                <a:cs typeface="Roboto Regular"/>
              </a:defRPr>
            </a:lvl2pPr>
            <a:lvl3pPr marL="3587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3pPr>
            <a:lvl4pPr marL="538163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DC7E1"/>
                </a:solidFill>
                <a:latin typeface="Roboto Bold"/>
                <a:ea typeface="Arial" charset="0"/>
                <a:cs typeface="Roboto Bold"/>
              </a:defRPr>
            </a:lvl4pPr>
            <a:lvl5pPr marL="7175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bg1"/>
                </a:solidFill>
                <a:latin typeface="Roboto Bold"/>
                <a:ea typeface="Arial" charset="0"/>
                <a:cs typeface="Roboto Bold"/>
              </a:defRPr>
            </a:lvl5pPr>
            <a:lvl6pPr marL="11747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6319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0891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5463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fld id="{80FB3311-3DDE-8E47-8A6D-9A51BAE32545}" type="slidenum">
              <a:rPr lang="fr-FR" sz="1200" smtClean="0">
                <a:solidFill>
                  <a:schemeClr val="bg1"/>
                </a:solidFill>
                <a:latin typeface="Helvetica"/>
                <a:cs typeface="Helvetica"/>
              </a:rPr>
              <a:pPr/>
              <a:t>9</a:t>
            </a:fld>
            <a:endParaRPr lang="fr-FR" sz="1200" b="0" dirty="0" smtClean="0">
              <a:solidFill>
                <a:schemeClr val="bg1"/>
              </a:solidFill>
              <a:latin typeface="Roboto Condensed Regular"/>
              <a:cs typeface="Roboto Condensed 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299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513</Words>
  <Application>Microsoft Office PowerPoint</Application>
  <PresentationFormat>Affichage à l'écran (4:3)</PresentationFormat>
  <Paragraphs>116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Solar Grid - Elonglife Project in SOMALIA</vt:lpstr>
      <vt:lpstr>Low consumption profile of homes in Somalia</vt:lpstr>
      <vt:lpstr>Diapositive 3</vt:lpstr>
      <vt:lpstr>Temperature conditions in Mogadishu - SOMALIA</vt:lpstr>
      <vt:lpstr>Elonglife Home Energy System HES400 - SOMALIA Typical/average day</vt:lpstr>
      <vt:lpstr>Elonglife Home Energy System HES400 - SOMALIA Particular day (bad weather)</vt:lpstr>
      <vt:lpstr>Elonglife Home Energy System HES400 - SOMALIA Throughout the year</vt:lpstr>
      <vt:lpstr>Option 1 : HES400 with shortage max 1% (with fridge)  or No shortage (without fridge)</vt:lpstr>
      <vt:lpstr>Option 2 : HES400 with max 1% shortage &amp; without Fridge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LOREM IPSUM DOLOR SIT AMET</dc:title>
  <dc:creator>marine</dc:creator>
  <cp:lastModifiedBy>user</cp:lastModifiedBy>
  <cp:revision>94</cp:revision>
  <dcterms:created xsi:type="dcterms:W3CDTF">2014-11-21T09:28:36Z</dcterms:created>
  <dcterms:modified xsi:type="dcterms:W3CDTF">2020-09-01T16:34:16Z</dcterms:modified>
</cp:coreProperties>
</file>